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68" r:id="rId3"/>
    <p:sldId id="258" r:id="rId4"/>
    <p:sldId id="259" r:id="rId5"/>
    <p:sldId id="290" r:id="rId6"/>
    <p:sldId id="272" r:id="rId7"/>
    <p:sldId id="270" r:id="rId8"/>
    <p:sldId id="261" r:id="rId9"/>
    <p:sldId id="302" r:id="rId10"/>
    <p:sldId id="262" r:id="rId11"/>
    <p:sldId id="303" r:id="rId12"/>
    <p:sldId id="304" r:id="rId13"/>
    <p:sldId id="293" r:id="rId14"/>
    <p:sldId id="294" r:id="rId15"/>
    <p:sldId id="310" r:id="rId16"/>
    <p:sldId id="295" r:id="rId17"/>
    <p:sldId id="296" r:id="rId18"/>
    <p:sldId id="299" r:id="rId19"/>
    <p:sldId id="301" r:id="rId20"/>
    <p:sldId id="297" r:id="rId21"/>
    <p:sldId id="300" r:id="rId22"/>
    <p:sldId id="306" r:id="rId23"/>
    <p:sldId id="307" r:id="rId24"/>
    <p:sldId id="308" r:id="rId25"/>
    <p:sldId id="309" r:id="rId26"/>
    <p:sldId id="266" r:id="rId27"/>
  </p:sldIdLst>
  <p:sldSz cx="12192000" cy="6858000"/>
  <p:notesSz cx="6858000" cy="9144000"/>
  <p:embeddedFontLst>
    <p:embeddedFont>
      <p:font typeface="Canva Sans" panose="020B0604020202020204" charset="0"/>
      <p:regular r:id="rId29"/>
    </p:embeddedFont>
    <p:embeddedFont>
      <p:font typeface="Canva Sans Bold" panose="020B0604020202020204" charset="0"/>
      <p:regular r:id="rId30"/>
    </p:embeddedFont>
    <p:embeddedFont>
      <p:font typeface="Helios" panose="020B0604020202020204" charset="0"/>
      <p:regular r:id="rId31"/>
    </p:embeddedFont>
    <p:embeddedFont>
      <p:font typeface="Helios Bold" panose="020B0604020202020204" charset="0"/>
      <p:regular r:id="rId32"/>
    </p:embeddedFont>
    <p:embeddedFont>
      <p:font typeface="Inter" panose="020B0604020202020204" charset="0"/>
      <p:regular r:id="rId33"/>
    </p:embeddedFont>
    <p:embeddedFont>
      <p:font typeface="Inter Bold" panose="020B0604020202020204" charset="0"/>
      <p:regular r:id="rId34"/>
    </p:embeddedFont>
    <p:embeddedFont>
      <p:font typeface="Inter Semi-Bold" panose="020B0604020202020204" charset="0"/>
      <p:regular r:id="rId35"/>
    </p:embeddedFont>
    <p:embeddedFont>
      <p:font typeface="Klein Bold" panose="020B0604020202020204" charset="0"/>
      <p:regular r:id="rId36"/>
    </p:embeddedFont>
    <p:embeddedFont>
      <p:font typeface="Montserrat" panose="00000500000000000000" pitchFamily="2" charset="0"/>
      <p:regular r:id="rId37"/>
      <p:bold r:id="rId38"/>
      <p:italic r:id="rId39"/>
      <p:boldItalic r:id="rId40"/>
    </p:embeddedFont>
    <p:embeddedFont>
      <p:font typeface="Poppins" panose="00000500000000000000" pitchFamily="2" charset="0"/>
      <p:regular r:id="rId41"/>
      <p:bold r:id="rId42"/>
      <p:italic r:id="rId43"/>
      <p:boldItalic r:id="rId44"/>
    </p:embeddedFont>
    <p:embeddedFont>
      <p:font typeface="Poppins Bold" panose="00000800000000000000" charset="0"/>
      <p:regular r:id="rId45"/>
    </p:embeddedFont>
    <p:embeddedFont>
      <p:font typeface="Roboto" panose="02000000000000000000" pitchFamily="2" charset="0"/>
      <p:regular r:id="rId46"/>
      <p:bold r:id="rId47"/>
      <p:italic r:id="rId48"/>
      <p:boldItalic r:id="rId49"/>
    </p:embeddedFont>
    <p:embeddedFont>
      <p:font typeface="Telegraf"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29" autoAdjust="0"/>
    <p:restoredTop sz="94660"/>
  </p:normalViewPr>
  <p:slideViewPr>
    <p:cSldViewPr snapToGrid="0">
      <p:cViewPr>
        <p:scale>
          <a:sx n="66" d="100"/>
          <a:sy n="66" d="100"/>
        </p:scale>
        <p:origin x="756" y="-6"/>
      </p:cViewPr>
      <p:guideLst>
        <p:guide orient="horz" pos="218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bg>
      <p:bgPr>
        <a:gradFill>
          <a:gsLst>
            <a:gs pos="0">
              <a:srgbClr val="3F762A"/>
            </a:gs>
            <a:gs pos="100000">
              <a:schemeClr val="accent1"/>
            </a:gs>
          </a:gsLst>
          <a:lin ang="10800000" scaled="0"/>
        </a:gradFill>
        <a:effectLst/>
      </p:bgPr>
    </p:bg>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6094788" y="1"/>
            <a:ext cx="6097214" cy="6858001"/>
          </a:xfrm>
          <a:prstGeom prst="rect">
            <a:avLst/>
          </a:prstGeom>
          <a:noFill/>
          <a:ln>
            <a:noFill/>
          </a:ln>
        </p:spPr>
      </p:sp>
      <p:sp>
        <p:nvSpPr>
          <p:cNvPr id="13" name="Google Shape;13;p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719805" y="634343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lt1"/>
                </a:solidFill>
                <a:latin typeface="Montserrat"/>
                <a:ea typeface="Montserrat"/>
                <a:cs typeface="Montserrat"/>
                <a:sym typeface="Montserrat"/>
              </a:defRPr>
            </a:lvl1pPr>
            <a:lvl2pPr marL="0" lvl="1" indent="0" algn="l">
              <a:spcBef>
                <a:spcPts val="0"/>
              </a:spcBef>
              <a:buNone/>
              <a:defRPr sz="1200" b="0" i="0" u="none" strike="noStrike" cap="none">
                <a:solidFill>
                  <a:schemeClr val="lt1"/>
                </a:solidFill>
                <a:latin typeface="Montserrat"/>
                <a:ea typeface="Montserrat"/>
                <a:cs typeface="Montserrat"/>
                <a:sym typeface="Montserrat"/>
              </a:defRPr>
            </a:lvl2pPr>
            <a:lvl3pPr marL="0" lvl="2" indent="0" algn="l">
              <a:spcBef>
                <a:spcPts val="0"/>
              </a:spcBef>
              <a:buNone/>
              <a:defRPr sz="1200" b="0" i="0" u="none" strike="noStrike" cap="none">
                <a:solidFill>
                  <a:schemeClr val="lt1"/>
                </a:solidFill>
                <a:latin typeface="Montserrat"/>
                <a:ea typeface="Montserrat"/>
                <a:cs typeface="Montserrat"/>
                <a:sym typeface="Montserrat"/>
              </a:defRPr>
            </a:lvl3pPr>
            <a:lvl4pPr marL="0" lvl="3" indent="0" algn="l">
              <a:spcBef>
                <a:spcPts val="0"/>
              </a:spcBef>
              <a:buNone/>
              <a:defRPr sz="1200" b="0" i="0" u="none" strike="noStrike" cap="none">
                <a:solidFill>
                  <a:schemeClr val="lt1"/>
                </a:solidFill>
                <a:latin typeface="Montserrat"/>
                <a:ea typeface="Montserrat"/>
                <a:cs typeface="Montserrat"/>
                <a:sym typeface="Montserrat"/>
              </a:defRPr>
            </a:lvl4pPr>
            <a:lvl5pPr marL="0" lvl="4" indent="0" algn="l">
              <a:spcBef>
                <a:spcPts val="0"/>
              </a:spcBef>
              <a:buNone/>
              <a:defRPr sz="1200" b="0" i="0" u="none" strike="noStrike" cap="none">
                <a:solidFill>
                  <a:schemeClr val="lt1"/>
                </a:solidFill>
                <a:latin typeface="Montserrat"/>
                <a:ea typeface="Montserrat"/>
                <a:cs typeface="Montserrat"/>
                <a:sym typeface="Montserrat"/>
              </a:defRPr>
            </a:lvl5pPr>
            <a:lvl6pPr marL="0" lvl="5" indent="0" algn="l">
              <a:spcBef>
                <a:spcPts val="0"/>
              </a:spcBef>
              <a:buNone/>
              <a:defRPr sz="1200" b="0" i="0" u="none" strike="noStrike" cap="none">
                <a:solidFill>
                  <a:schemeClr val="lt1"/>
                </a:solidFill>
                <a:latin typeface="Montserrat"/>
                <a:ea typeface="Montserrat"/>
                <a:cs typeface="Montserrat"/>
                <a:sym typeface="Montserrat"/>
              </a:defRPr>
            </a:lvl6pPr>
            <a:lvl7pPr marL="0" lvl="6" indent="0" algn="l">
              <a:spcBef>
                <a:spcPts val="0"/>
              </a:spcBef>
              <a:buNone/>
              <a:defRPr sz="1200" b="0" i="0" u="none" strike="noStrike" cap="none">
                <a:solidFill>
                  <a:schemeClr val="lt1"/>
                </a:solidFill>
                <a:latin typeface="Montserrat"/>
                <a:ea typeface="Montserrat"/>
                <a:cs typeface="Montserrat"/>
                <a:sym typeface="Montserrat"/>
              </a:defRPr>
            </a:lvl7pPr>
            <a:lvl8pPr marL="0" lvl="7" indent="0" algn="l">
              <a:spcBef>
                <a:spcPts val="0"/>
              </a:spcBef>
              <a:buNone/>
              <a:defRPr sz="1200" b="0" i="0" u="none" strike="noStrike" cap="none">
                <a:solidFill>
                  <a:schemeClr val="lt1"/>
                </a:solidFill>
                <a:latin typeface="Montserrat"/>
                <a:ea typeface="Montserrat"/>
                <a:cs typeface="Montserrat"/>
                <a:sym typeface="Montserrat"/>
              </a:defRPr>
            </a:lvl8pPr>
            <a:lvl9pPr marL="0" lvl="8" indent="0" algn="l">
              <a:spcBef>
                <a:spcPts val="0"/>
              </a:spcBef>
              <a:buNone/>
              <a:defRPr sz="1200" b="0" i="0" u="none" strike="noStrike" cap="none">
                <a:solidFill>
                  <a:schemeClr val="lt1"/>
                </a:solidFill>
                <a:latin typeface="Montserrat"/>
                <a:ea typeface="Montserrat"/>
                <a:cs typeface="Montserrat"/>
                <a:sym typeface="Montserrat"/>
              </a:defRPr>
            </a:lvl9pPr>
          </a:lstStyle>
          <a:p>
            <a:fld id="{00000000-1234-1234-1234-123412341234}" type="slidenum">
              <a:rPr lang="en-US" smtClean="0"/>
              <a:pPr/>
              <a:t>‹#›</a:t>
            </a:fld>
            <a:endParaRPr lang="en-US"/>
          </a:p>
        </p:txBody>
      </p:sp>
      <p:sp>
        <p:nvSpPr>
          <p:cNvPr id="15" name="Google Shape;15;p2"/>
          <p:cNvSpPr/>
          <p:nvPr/>
        </p:nvSpPr>
        <p:spPr>
          <a:xfrm>
            <a:off x="0" y="1"/>
            <a:ext cx="4234674" cy="2141689"/>
          </a:xfrm>
          <a:custGeom>
            <a:avLst/>
            <a:gdLst/>
            <a:ahLst/>
            <a:cxnLst/>
            <a:rect l="l" t="t" r="r" b="b"/>
            <a:pathLst>
              <a:path w="4234674" h="2141689" extrusionOk="0">
                <a:moveTo>
                  <a:pt x="0" y="0"/>
                </a:moveTo>
                <a:lnTo>
                  <a:pt x="4234674" y="0"/>
                </a:lnTo>
                <a:lnTo>
                  <a:pt x="4234053" y="1052"/>
                </a:lnTo>
                <a:cubicBezTo>
                  <a:pt x="4189212" y="68965"/>
                  <a:pt x="4136897" y="133397"/>
                  <a:pt x="4077110" y="193184"/>
                </a:cubicBezTo>
                <a:lnTo>
                  <a:pt x="2487331" y="1782963"/>
                </a:lnTo>
                <a:cubicBezTo>
                  <a:pt x="2009029" y="2261265"/>
                  <a:pt x="1233548" y="2261265"/>
                  <a:pt x="755245" y="1782963"/>
                </a:cubicBezTo>
                <a:lnTo>
                  <a:pt x="0" y="1027718"/>
                </a:lnTo>
                <a:close/>
              </a:path>
            </a:pathLst>
          </a:cu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a:ea typeface="Montserrat"/>
              <a:cs typeface="Montserrat"/>
              <a:sym typeface="Montserrat"/>
            </a:endParaRPr>
          </a:p>
        </p:txBody>
      </p:sp>
      <p:sp>
        <p:nvSpPr>
          <p:cNvPr id="16" name="Google Shape;16;p2"/>
          <p:cNvSpPr txBox="1">
            <a:spLocks noGrp="1"/>
          </p:cNvSpPr>
          <p:nvPr>
            <p:ph type="body" idx="1"/>
          </p:nvPr>
        </p:nvSpPr>
        <p:spPr>
          <a:xfrm>
            <a:off x="719806" y="3553090"/>
            <a:ext cx="5157787" cy="41195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 name="Google Shape;17;p2"/>
          <p:cNvSpPr txBox="1">
            <a:spLocks noGrp="1"/>
          </p:cNvSpPr>
          <p:nvPr>
            <p:ph type="body" idx="3"/>
          </p:nvPr>
        </p:nvSpPr>
        <p:spPr>
          <a:xfrm>
            <a:off x="719806" y="4201741"/>
            <a:ext cx="5157787" cy="19049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title"/>
          </p:nvPr>
        </p:nvSpPr>
        <p:spPr>
          <a:xfrm>
            <a:off x="719806" y="2088588"/>
            <a:ext cx="5257914"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Montserrat"/>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31" name="Google Shape;31;p4"/>
          <p:cNvSpPr/>
          <p:nvPr/>
        </p:nvSpPr>
        <p:spPr>
          <a:xfrm>
            <a:off x="1" y="1"/>
            <a:ext cx="7546564" cy="6858000"/>
          </a:xfrm>
          <a:custGeom>
            <a:avLst/>
            <a:gdLst/>
            <a:ahLst/>
            <a:cxnLst/>
            <a:rect l="l" t="t" r="r" b="b"/>
            <a:pathLst>
              <a:path w="7546564" h="6858000" extrusionOk="0">
                <a:moveTo>
                  <a:pt x="0" y="0"/>
                </a:moveTo>
                <a:lnTo>
                  <a:pt x="4159526" y="0"/>
                </a:lnTo>
                <a:lnTo>
                  <a:pt x="7154771" y="2995245"/>
                </a:lnTo>
                <a:cubicBezTo>
                  <a:pt x="7677162" y="3517636"/>
                  <a:pt x="7677162" y="4364599"/>
                  <a:pt x="7154771" y="4886989"/>
                </a:cubicBezTo>
                <a:lnTo>
                  <a:pt x="5183760" y="6858000"/>
                </a:lnTo>
                <a:lnTo>
                  <a:pt x="0" y="6858000"/>
                </a:lnTo>
                <a:close/>
              </a:path>
            </a:pathLst>
          </a:cu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32" name="Google Shape;32;p4"/>
          <p:cNvSpPr>
            <a:spLocks noGrp="1"/>
          </p:cNvSpPr>
          <p:nvPr>
            <p:ph type="pic" idx="2"/>
          </p:nvPr>
        </p:nvSpPr>
        <p:spPr>
          <a:xfrm>
            <a:off x="6505946" y="0"/>
            <a:ext cx="5686055" cy="5960070"/>
          </a:xfrm>
          <a:prstGeom prst="rect">
            <a:avLst/>
          </a:prstGeom>
          <a:noFill/>
          <a:ln>
            <a:noFill/>
          </a:ln>
        </p:spPr>
      </p:sp>
      <p:sp>
        <p:nvSpPr>
          <p:cNvPr id="33" name="Google Shape;33;p4"/>
          <p:cNvSpPr txBox="1">
            <a:spLocks noGrp="1"/>
          </p:cNvSpPr>
          <p:nvPr>
            <p:ph type="body" idx="1"/>
          </p:nvPr>
        </p:nvSpPr>
        <p:spPr>
          <a:xfrm>
            <a:off x="528269" y="2474917"/>
            <a:ext cx="6054332" cy="132556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
          <p:cNvSpPr txBox="1">
            <a:spLocks noGrp="1"/>
          </p:cNvSpPr>
          <p:nvPr>
            <p:ph type="title"/>
          </p:nvPr>
        </p:nvSpPr>
        <p:spPr>
          <a:xfrm>
            <a:off x="528270" y="758208"/>
            <a:ext cx="515778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Montserrat"/>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
        <p:cNvGrpSpPr/>
        <p:nvPr/>
      </p:nvGrpSpPr>
      <p:grpSpPr>
        <a:xfrm>
          <a:off x="0" y="0"/>
          <a:ext cx="0" cy="0"/>
          <a:chOff x="0" y="0"/>
          <a:chExt cx="0" cy="0"/>
        </a:xfrm>
      </p:grpSpPr>
      <p:sp>
        <p:nvSpPr>
          <p:cNvPr id="36" name="Google Shape;36;p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41"/>
        <p:cNvGrpSpPr/>
        <p:nvPr/>
      </p:nvGrpSpPr>
      <p:grpSpPr>
        <a:xfrm>
          <a:off x="0" y="0"/>
          <a:ext cx="0" cy="0"/>
          <a:chOff x="0" y="0"/>
          <a:chExt cx="0" cy="0"/>
        </a:xfrm>
      </p:grpSpPr>
      <p:sp>
        <p:nvSpPr>
          <p:cNvPr id="42" name="Google Shape;42;p7"/>
          <p:cNvSpPr/>
          <p:nvPr/>
        </p:nvSpPr>
        <p:spPr>
          <a:xfrm>
            <a:off x="4883882" y="1"/>
            <a:ext cx="7308118" cy="6858000"/>
          </a:xfrm>
          <a:custGeom>
            <a:avLst/>
            <a:gdLst/>
            <a:ahLst/>
            <a:cxnLst/>
            <a:rect l="l" t="t" r="r" b="b"/>
            <a:pathLst>
              <a:path w="7308118" h="6858000" extrusionOk="0">
                <a:moveTo>
                  <a:pt x="3090556" y="0"/>
                </a:moveTo>
                <a:lnTo>
                  <a:pt x="7308118" y="0"/>
                </a:lnTo>
                <a:lnTo>
                  <a:pt x="7308118" y="6858000"/>
                </a:lnTo>
                <a:lnTo>
                  <a:pt x="3090552" y="6858000"/>
                </a:lnTo>
                <a:lnTo>
                  <a:pt x="239319" y="4006767"/>
                </a:lnTo>
                <a:cubicBezTo>
                  <a:pt x="-79772" y="3687676"/>
                  <a:pt x="-79772" y="3170328"/>
                  <a:pt x="239319" y="2851237"/>
                </a:cubicBezTo>
                <a:close/>
              </a:path>
            </a:pathLst>
          </a:cu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43" name="Google Shape;43;p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46" name="Google Shape;46;p7"/>
          <p:cNvSpPr>
            <a:spLocks noGrp="1"/>
          </p:cNvSpPr>
          <p:nvPr>
            <p:ph type="pic" idx="2"/>
          </p:nvPr>
        </p:nvSpPr>
        <p:spPr>
          <a:xfrm>
            <a:off x="5913929" y="731294"/>
            <a:ext cx="5394335" cy="5394322"/>
          </a:xfrm>
          <a:prstGeom prst="rect">
            <a:avLst/>
          </a:prstGeom>
          <a:noFill/>
          <a:ln>
            <a:noFill/>
          </a:ln>
        </p:spPr>
      </p:sp>
      <p:sp>
        <p:nvSpPr>
          <p:cNvPr id="47" name="Google Shape;47;p7"/>
          <p:cNvSpPr txBox="1">
            <a:spLocks noGrp="1"/>
          </p:cNvSpPr>
          <p:nvPr>
            <p:ph type="title"/>
          </p:nvPr>
        </p:nvSpPr>
        <p:spPr>
          <a:xfrm>
            <a:off x="574292" y="731295"/>
            <a:ext cx="5521709" cy="12141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400"/>
              <a:buFont typeface="Montserrat"/>
              <a:buNone/>
              <a:defRPr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48"/>
        <p:cNvGrpSpPr/>
        <p:nvPr/>
      </p:nvGrpSpPr>
      <p:grpSpPr>
        <a:xfrm>
          <a:off x="0" y="0"/>
          <a:ext cx="0" cy="0"/>
          <a:chOff x="0" y="0"/>
          <a:chExt cx="0" cy="0"/>
        </a:xfrm>
      </p:grpSpPr>
      <p:sp>
        <p:nvSpPr>
          <p:cNvPr id="49" name="Google Shape;49;p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52" name="Google Shape;52;p8"/>
          <p:cNvSpPr/>
          <p:nvPr/>
        </p:nvSpPr>
        <p:spPr>
          <a:xfrm rot="2700000">
            <a:off x="5248244" y="3356775"/>
            <a:ext cx="7377145" cy="3079963"/>
          </a:xfrm>
          <a:custGeom>
            <a:avLst/>
            <a:gdLst/>
            <a:ahLst/>
            <a:cxnLst/>
            <a:rect l="l" t="t" r="r" b="b"/>
            <a:pathLst>
              <a:path w="7377145" h="3079963" extrusionOk="0">
                <a:moveTo>
                  <a:pt x="195242" y="195242"/>
                </a:moveTo>
                <a:cubicBezTo>
                  <a:pt x="315872" y="74612"/>
                  <a:pt x="482521" y="1"/>
                  <a:pt x="666596" y="1"/>
                </a:cubicBezTo>
                <a:lnTo>
                  <a:pt x="6752117" y="0"/>
                </a:lnTo>
                <a:lnTo>
                  <a:pt x="7377145" y="625028"/>
                </a:lnTo>
                <a:lnTo>
                  <a:pt x="4922210" y="3079963"/>
                </a:lnTo>
                <a:lnTo>
                  <a:pt x="666596" y="3079963"/>
                </a:lnTo>
                <a:cubicBezTo>
                  <a:pt x="298445" y="3079963"/>
                  <a:pt x="0" y="2781518"/>
                  <a:pt x="0" y="2413367"/>
                </a:cubicBezTo>
                <a:lnTo>
                  <a:pt x="0" y="666597"/>
                </a:lnTo>
                <a:cubicBezTo>
                  <a:pt x="0" y="482521"/>
                  <a:pt x="74612" y="315872"/>
                  <a:pt x="195242" y="195242"/>
                </a:cubicBezTo>
                <a:close/>
              </a:path>
            </a:pathLst>
          </a:cu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53" name="Google Shape;53;p8"/>
          <p:cNvSpPr/>
          <p:nvPr/>
        </p:nvSpPr>
        <p:spPr>
          <a:xfrm>
            <a:off x="9378441" y="1"/>
            <a:ext cx="2813561" cy="1635869"/>
          </a:xfrm>
          <a:custGeom>
            <a:avLst/>
            <a:gdLst/>
            <a:ahLst/>
            <a:cxnLst/>
            <a:rect l="l" t="t" r="r" b="b"/>
            <a:pathLst>
              <a:path w="2813561" h="1635869" extrusionOk="0">
                <a:moveTo>
                  <a:pt x="0" y="0"/>
                </a:moveTo>
                <a:lnTo>
                  <a:pt x="2813561" y="0"/>
                </a:lnTo>
                <a:lnTo>
                  <a:pt x="2813561" y="899789"/>
                </a:lnTo>
                <a:lnTo>
                  <a:pt x="2233616" y="1479734"/>
                </a:lnTo>
                <a:cubicBezTo>
                  <a:pt x="2025434" y="1687914"/>
                  <a:pt x="1687912" y="1687914"/>
                  <a:pt x="1479743" y="1479734"/>
                </a:cubicBezTo>
                <a:close/>
              </a:path>
            </a:pathLst>
          </a:cu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54" name="Google Shape;54;p8"/>
          <p:cNvSpPr>
            <a:spLocks noGrp="1"/>
          </p:cNvSpPr>
          <p:nvPr>
            <p:ph type="pic" idx="2"/>
          </p:nvPr>
        </p:nvSpPr>
        <p:spPr>
          <a:xfrm>
            <a:off x="6281611" y="934866"/>
            <a:ext cx="4987796" cy="4987795"/>
          </a:xfrm>
          <a:prstGeom prst="rect">
            <a:avLst/>
          </a:prstGeom>
          <a:noFill/>
          <a:ln>
            <a:noFill/>
          </a:ln>
        </p:spPr>
      </p:sp>
      <p:sp>
        <p:nvSpPr>
          <p:cNvPr id="55" name="Google Shape;55;p8"/>
          <p:cNvSpPr txBox="1">
            <a:spLocks noGrp="1"/>
          </p:cNvSpPr>
          <p:nvPr>
            <p:ph type="title"/>
          </p:nvPr>
        </p:nvSpPr>
        <p:spPr>
          <a:xfrm>
            <a:off x="719805" y="528152"/>
            <a:ext cx="674552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400"/>
              <a:buFont typeface="Montserrat"/>
              <a:buNone/>
              <a:defRPr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rgbClr val="F2F2F2"/>
        </a:solidFill>
        <a:effectLst/>
      </p:bgPr>
    </p:bg>
    <p:spTree>
      <p:nvGrpSpPr>
        <p:cNvPr id="1" name="Shape 56"/>
        <p:cNvGrpSpPr/>
        <p:nvPr/>
      </p:nvGrpSpPr>
      <p:grpSpPr>
        <a:xfrm>
          <a:off x="0" y="0"/>
          <a:ext cx="0" cy="0"/>
          <a:chOff x="0" y="0"/>
          <a:chExt cx="0" cy="0"/>
        </a:xfrm>
      </p:grpSpPr>
      <p:sp>
        <p:nvSpPr>
          <p:cNvPr id="57" name="Google Shape;57;p9"/>
          <p:cNvSpPr/>
          <p:nvPr/>
        </p:nvSpPr>
        <p:spPr>
          <a:xfrm>
            <a:off x="2" y="1"/>
            <a:ext cx="6587017" cy="5598895"/>
          </a:xfrm>
          <a:custGeom>
            <a:avLst/>
            <a:gdLst/>
            <a:ahLst/>
            <a:cxnLst/>
            <a:rect l="l" t="t" r="r" b="b"/>
            <a:pathLst>
              <a:path w="6587017" h="5598895" extrusionOk="0">
                <a:moveTo>
                  <a:pt x="0" y="0"/>
                </a:moveTo>
                <a:lnTo>
                  <a:pt x="5668532" y="0"/>
                </a:lnTo>
                <a:lnTo>
                  <a:pt x="6448050" y="1350165"/>
                </a:lnTo>
                <a:cubicBezTo>
                  <a:pt x="6734127" y="1845666"/>
                  <a:pt x="6564356" y="2479261"/>
                  <a:pt x="6068855" y="2765339"/>
                </a:cubicBezTo>
                <a:lnTo>
                  <a:pt x="1401690" y="5459928"/>
                </a:lnTo>
                <a:cubicBezTo>
                  <a:pt x="937158" y="5728126"/>
                  <a:pt x="351254" y="5595675"/>
                  <a:pt x="44110" y="5169791"/>
                </a:cubicBezTo>
                <a:lnTo>
                  <a:pt x="0" y="51015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58" name="Google Shape;58;p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61" name="Google Shape;61;p9"/>
          <p:cNvSpPr>
            <a:spLocks noGrp="1"/>
          </p:cNvSpPr>
          <p:nvPr>
            <p:ph type="pic" idx="2"/>
          </p:nvPr>
        </p:nvSpPr>
        <p:spPr>
          <a:xfrm>
            <a:off x="1" y="1"/>
            <a:ext cx="9508281" cy="6858000"/>
          </a:xfrm>
          <a:prstGeom prst="rect">
            <a:avLst/>
          </a:prstGeom>
          <a:noFill/>
          <a:ln>
            <a:noFill/>
          </a:ln>
        </p:spPr>
      </p:sp>
      <p:sp>
        <p:nvSpPr>
          <p:cNvPr id="62" name="Google Shape;62;p9"/>
          <p:cNvSpPr txBox="1">
            <a:spLocks noGrp="1"/>
          </p:cNvSpPr>
          <p:nvPr>
            <p:ph type="title"/>
          </p:nvPr>
        </p:nvSpPr>
        <p:spPr>
          <a:xfrm>
            <a:off x="6922884" y="418969"/>
            <a:ext cx="510779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400"/>
              <a:buFont typeface="Montserrat"/>
              <a:buNone/>
              <a:defRPr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561244" y="418969"/>
            <a:ext cx="11069514" cy="83091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4400"/>
              <a:buFont typeface="Montserrat"/>
              <a:buNone/>
              <a:defRPr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p:nvPr/>
        </p:nvSpPr>
        <p:spPr>
          <a:xfrm rot="2700000">
            <a:off x="3204139" y="3963400"/>
            <a:ext cx="376179" cy="376179"/>
          </a:xfrm>
          <a:prstGeom prst="roundRect">
            <a:avLst>
              <a:gd name="adj" fmla="val 13885"/>
            </a:avLst>
          </a:pr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66" name="Google Shape;66;p10"/>
          <p:cNvSpPr/>
          <p:nvPr/>
        </p:nvSpPr>
        <p:spPr>
          <a:xfrm rot="2700000">
            <a:off x="5907911" y="3963399"/>
            <a:ext cx="376179" cy="376179"/>
          </a:xfrm>
          <a:prstGeom prst="roundRect">
            <a:avLst>
              <a:gd name="adj" fmla="val 13885"/>
            </a:avLst>
          </a:pr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67" name="Google Shape;67;p10"/>
          <p:cNvSpPr/>
          <p:nvPr/>
        </p:nvSpPr>
        <p:spPr>
          <a:xfrm rot="2700000">
            <a:off x="8611682" y="3963399"/>
            <a:ext cx="376179" cy="376179"/>
          </a:xfrm>
          <a:prstGeom prst="roundRect">
            <a:avLst>
              <a:gd name="adj" fmla="val 13885"/>
            </a:avLst>
          </a:pr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68" name="Google Shape;68;p10"/>
          <p:cNvSpPr/>
          <p:nvPr/>
        </p:nvSpPr>
        <p:spPr>
          <a:xfrm rot="2700000">
            <a:off x="2669659" y="3080547"/>
            <a:ext cx="1445139" cy="1445137"/>
          </a:xfrm>
          <a:custGeom>
            <a:avLst/>
            <a:gdLst/>
            <a:ahLst/>
            <a:cxnLst/>
            <a:rect l="l" t="t" r="r" b="b"/>
            <a:pathLst>
              <a:path w="1445139" h="1445137" extrusionOk="0">
                <a:moveTo>
                  <a:pt x="1445139" y="0"/>
                </a:moveTo>
                <a:lnTo>
                  <a:pt x="1445139" y="1212126"/>
                </a:lnTo>
                <a:cubicBezTo>
                  <a:pt x="1445139" y="1340814"/>
                  <a:pt x="1340816" y="1445137"/>
                  <a:pt x="1212128" y="1445137"/>
                </a:cubicBezTo>
                <a:lnTo>
                  <a:pt x="0" y="1445137"/>
                </a:lnTo>
              </a:path>
            </a:pathLst>
          </a:cu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69" name="Google Shape;69;p10"/>
          <p:cNvSpPr/>
          <p:nvPr/>
        </p:nvSpPr>
        <p:spPr>
          <a:xfrm rot="2700000">
            <a:off x="5373430" y="3080547"/>
            <a:ext cx="1445139" cy="1445137"/>
          </a:xfrm>
          <a:custGeom>
            <a:avLst/>
            <a:gdLst/>
            <a:ahLst/>
            <a:cxnLst/>
            <a:rect l="l" t="t" r="r" b="b"/>
            <a:pathLst>
              <a:path w="1445139" h="1445137" extrusionOk="0">
                <a:moveTo>
                  <a:pt x="1445139" y="0"/>
                </a:moveTo>
                <a:lnTo>
                  <a:pt x="1445139" y="1212126"/>
                </a:lnTo>
                <a:cubicBezTo>
                  <a:pt x="1445139" y="1340814"/>
                  <a:pt x="1340816" y="1445137"/>
                  <a:pt x="1212128" y="1445137"/>
                </a:cubicBezTo>
                <a:lnTo>
                  <a:pt x="0" y="1445137"/>
                </a:lnTo>
              </a:path>
            </a:pathLst>
          </a:cu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70" name="Google Shape;70;p10"/>
          <p:cNvSpPr/>
          <p:nvPr/>
        </p:nvSpPr>
        <p:spPr>
          <a:xfrm rot="2700000">
            <a:off x="8077201" y="3080548"/>
            <a:ext cx="1445139" cy="1445137"/>
          </a:xfrm>
          <a:custGeom>
            <a:avLst/>
            <a:gdLst/>
            <a:ahLst/>
            <a:cxnLst/>
            <a:rect l="l" t="t" r="r" b="b"/>
            <a:pathLst>
              <a:path w="1445139" h="1445137" extrusionOk="0">
                <a:moveTo>
                  <a:pt x="1445139" y="0"/>
                </a:moveTo>
                <a:lnTo>
                  <a:pt x="1445139" y="1212126"/>
                </a:lnTo>
                <a:cubicBezTo>
                  <a:pt x="1445139" y="1340814"/>
                  <a:pt x="1340816" y="1445137"/>
                  <a:pt x="1212128" y="1445137"/>
                </a:cubicBezTo>
                <a:lnTo>
                  <a:pt x="0" y="1445137"/>
                </a:lnTo>
              </a:path>
            </a:pathLst>
          </a:cu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71" name="Google Shape;71;p10"/>
          <p:cNvSpPr>
            <a:spLocks noGrp="1"/>
          </p:cNvSpPr>
          <p:nvPr>
            <p:ph type="pic" idx="2"/>
          </p:nvPr>
        </p:nvSpPr>
        <p:spPr>
          <a:xfrm>
            <a:off x="950229" y="2338886"/>
            <a:ext cx="2180228" cy="2180228"/>
          </a:xfrm>
          <a:prstGeom prst="rect">
            <a:avLst/>
          </a:prstGeom>
          <a:noFill/>
          <a:ln w="76200" cap="flat" cmpd="sng">
            <a:solidFill>
              <a:schemeClr val="lt1"/>
            </a:solidFill>
            <a:prstDash val="solid"/>
            <a:round/>
            <a:headEnd type="none" w="sm" len="sm"/>
            <a:tailEnd type="none" w="sm" len="sm"/>
          </a:ln>
        </p:spPr>
      </p:sp>
      <p:sp>
        <p:nvSpPr>
          <p:cNvPr id="72" name="Google Shape;72;p10"/>
          <p:cNvSpPr>
            <a:spLocks noGrp="1"/>
          </p:cNvSpPr>
          <p:nvPr>
            <p:ph type="pic" idx="3"/>
          </p:nvPr>
        </p:nvSpPr>
        <p:spPr>
          <a:xfrm>
            <a:off x="3654000" y="2338886"/>
            <a:ext cx="2180228" cy="2180228"/>
          </a:xfrm>
          <a:prstGeom prst="rect">
            <a:avLst/>
          </a:prstGeom>
          <a:noFill/>
          <a:ln w="76200" cap="flat" cmpd="sng">
            <a:solidFill>
              <a:schemeClr val="lt1"/>
            </a:solidFill>
            <a:prstDash val="solid"/>
            <a:round/>
            <a:headEnd type="none" w="sm" len="sm"/>
            <a:tailEnd type="none" w="sm" len="sm"/>
          </a:ln>
        </p:spPr>
      </p:sp>
      <p:sp>
        <p:nvSpPr>
          <p:cNvPr id="73" name="Google Shape;73;p10"/>
          <p:cNvSpPr>
            <a:spLocks noGrp="1"/>
          </p:cNvSpPr>
          <p:nvPr>
            <p:ph type="pic" idx="4"/>
          </p:nvPr>
        </p:nvSpPr>
        <p:spPr>
          <a:xfrm>
            <a:off x="6357771" y="2338886"/>
            <a:ext cx="2180228" cy="2180228"/>
          </a:xfrm>
          <a:prstGeom prst="rect">
            <a:avLst/>
          </a:prstGeom>
          <a:noFill/>
          <a:ln w="76200" cap="flat" cmpd="sng">
            <a:solidFill>
              <a:schemeClr val="lt1"/>
            </a:solidFill>
            <a:prstDash val="solid"/>
            <a:round/>
            <a:headEnd type="none" w="sm" len="sm"/>
            <a:tailEnd type="none" w="sm" len="sm"/>
          </a:ln>
        </p:spPr>
      </p:sp>
      <p:sp>
        <p:nvSpPr>
          <p:cNvPr id="74" name="Google Shape;74;p10"/>
          <p:cNvSpPr>
            <a:spLocks noGrp="1"/>
          </p:cNvSpPr>
          <p:nvPr>
            <p:ph type="pic" idx="5"/>
          </p:nvPr>
        </p:nvSpPr>
        <p:spPr>
          <a:xfrm>
            <a:off x="9061544" y="2338886"/>
            <a:ext cx="2180228" cy="2180228"/>
          </a:xfrm>
          <a:prstGeom prst="rect">
            <a:avLst/>
          </a:prstGeom>
          <a:noFill/>
          <a:ln w="76200" cap="flat" cmpd="sng">
            <a:solidFill>
              <a:schemeClr val="lt1"/>
            </a:solidFill>
            <a:prstDash val="solid"/>
            <a:round/>
            <a:headEnd type="none" w="sm" len="sm"/>
            <a:tailEnd type="none" w="sm" len="sm"/>
          </a:ln>
        </p:spPr>
      </p:sp>
      <p:sp>
        <p:nvSpPr>
          <p:cNvPr id="75" name="Google Shape;75;p1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78"/>
        <p:cNvGrpSpPr/>
        <p:nvPr/>
      </p:nvGrpSpPr>
      <p:grpSpPr>
        <a:xfrm>
          <a:off x="0" y="0"/>
          <a:ext cx="0" cy="0"/>
          <a:chOff x="0" y="0"/>
          <a:chExt cx="0" cy="0"/>
        </a:xfrm>
      </p:grpSpPr>
      <p:sp>
        <p:nvSpPr>
          <p:cNvPr id="79" name="Google Shape;79;p1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82" name="Google Shape;82;p11"/>
          <p:cNvSpPr/>
          <p:nvPr/>
        </p:nvSpPr>
        <p:spPr>
          <a:xfrm>
            <a:off x="0" y="509956"/>
            <a:ext cx="8932700" cy="3345865"/>
          </a:xfrm>
          <a:custGeom>
            <a:avLst/>
            <a:gdLst/>
            <a:ahLst/>
            <a:cxnLst/>
            <a:rect l="l" t="t" r="r" b="b"/>
            <a:pathLst>
              <a:path w="8932700" h="3345865" extrusionOk="0">
                <a:moveTo>
                  <a:pt x="7259767" y="0"/>
                </a:moveTo>
                <a:cubicBezTo>
                  <a:pt x="7351282" y="0"/>
                  <a:pt x="7442796" y="34911"/>
                  <a:pt x="7512620" y="104735"/>
                </a:cubicBezTo>
                <a:lnTo>
                  <a:pt x="8827965" y="1420081"/>
                </a:lnTo>
                <a:cubicBezTo>
                  <a:pt x="8967612" y="1559727"/>
                  <a:pt x="8967612" y="1786140"/>
                  <a:pt x="8827965" y="1925786"/>
                </a:cubicBezTo>
                <a:lnTo>
                  <a:pt x="7512623" y="3241130"/>
                </a:lnTo>
                <a:cubicBezTo>
                  <a:pt x="7442800" y="3310953"/>
                  <a:pt x="7351285" y="3345864"/>
                  <a:pt x="7259770" y="3345865"/>
                </a:cubicBezTo>
                <a:lnTo>
                  <a:pt x="7245983" y="3344543"/>
                </a:lnTo>
                <a:lnTo>
                  <a:pt x="0" y="3344543"/>
                </a:lnTo>
                <a:lnTo>
                  <a:pt x="0" y="1321"/>
                </a:lnTo>
                <a:lnTo>
                  <a:pt x="7245981" y="132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83" name="Google Shape;83;p11"/>
          <p:cNvSpPr/>
          <p:nvPr/>
        </p:nvSpPr>
        <p:spPr>
          <a:xfrm rot="10800000">
            <a:off x="7528560" y="0"/>
            <a:ext cx="4663440" cy="4663440"/>
          </a:xfrm>
          <a:prstGeom prst="rtTriangle">
            <a:avLst/>
          </a:prstGeom>
          <a:gradFill>
            <a:gsLst>
              <a:gs pos="0">
                <a:srgbClr val="3F762A"/>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84" name="Google Shape;84;p11"/>
          <p:cNvSpPr txBox="1">
            <a:spLocks noGrp="1"/>
          </p:cNvSpPr>
          <p:nvPr>
            <p:ph type="title"/>
          </p:nvPr>
        </p:nvSpPr>
        <p:spPr>
          <a:xfrm>
            <a:off x="549302" y="921889"/>
            <a:ext cx="5546699" cy="140983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Montserrat"/>
              <a:buNone/>
              <a:defRPr sz="36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85"/>
        <p:cNvGrpSpPr/>
        <p:nvPr/>
      </p:nvGrpSpPr>
      <p:grpSpPr>
        <a:xfrm>
          <a:off x="0" y="0"/>
          <a:ext cx="0" cy="0"/>
          <a:chOff x="0" y="0"/>
          <a:chExt cx="0" cy="0"/>
        </a:xfrm>
      </p:grpSpPr>
      <p:sp>
        <p:nvSpPr>
          <p:cNvPr id="86" name="Google Shape;86;p12"/>
          <p:cNvSpPr/>
          <p:nvPr/>
        </p:nvSpPr>
        <p:spPr>
          <a:xfrm rot="2700000">
            <a:off x="6305891" y="5683454"/>
            <a:ext cx="2598284" cy="1747493"/>
          </a:xfrm>
          <a:custGeom>
            <a:avLst/>
            <a:gdLst/>
            <a:ahLst/>
            <a:cxnLst/>
            <a:rect l="l" t="t" r="r" b="b"/>
            <a:pathLst>
              <a:path w="2598284" h="1747493" extrusionOk="0">
                <a:moveTo>
                  <a:pt x="77337" y="77337"/>
                </a:moveTo>
                <a:cubicBezTo>
                  <a:pt x="125120" y="29554"/>
                  <a:pt x="191132" y="0"/>
                  <a:pt x="264046" y="0"/>
                </a:cubicBezTo>
                <a:lnTo>
                  <a:pt x="2598284" y="0"/>
                </a:lnTo>
                <a:lnTo>
                  <a:pt x="850792" y="1747493"/>
                </a:lnTo>
                <a:lnTo>
                  <a:pt x="264046" y="1747493"/>
                </a:lnTo>
                <a:cubicBezTo>
                  <a:pt x="118217" y="1747493"/>
                  <a:pt x="0" y="1629276"/>
                  <a:pt x="0" y="1483447"/>
                </a:cubicBezTo>
                <a:lnTo>
                  <a:pt x="0" y="264046"/>
                </a:lnTo>
                <a:cubicBezTo>
                  <a:pt x="0" y="191132"/>
                  <a:pt x="29554" y="125120"/>
                  <a:pt x="77337" y="77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87" name="Google Shape;87;p12"/>
          <p:cNvSpPr/>
          <p:nvPr/>
        </p:nvSpPr>
        <p:spPr>
          <a:xfrm rot="2700000">
            <a:off x="6354533" y="1308005"/>
            <a:ext cx="1747493" cy="1747493"/>
          </a:xfrm>
          <a:prstGeom prst="roundRect">
            <a:avLst>
              <a:gd name="adj" fmla="val 1511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88" name="Google Shape;88;p12"/>
          <p:cNvSpPr/>
          <p:nvPr/>
        </p:nvSpPr>
        <p:spPr>
          <a:xfrm rot="2700000">
            <a:off x="8579946" y="2566546"/>
            <a:ext cx="3073930" cy="3073930"/>
          </a:xfrm>
          <a:prstGeom prst="roundRect">
            <a:avLst>
              <a:gd name="adj" fmla="val 1511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89" name="Google Shape;89;p12"/>
          <p:cNvSpPr>
            <a:spLocks noGrp="1"/>
          </p:cNvSpPr>
          <p:nvPr>
            <p:ph type="pic" idx="2"/>
          </p:nvPr>
        </p:nvSpPr>
        <p:spPr>
          <a:xfrm>
            <a:off x="6093343" y="2148377"/>
            <a:ext cx="2440468" cy="2440468"/>
          </a:xfrm>
          <a:prstGeom prst="rect">
            <a:avLst/>
          </a:prstGeom>
          <a:noFill/>
          <a:ln>
            <a:noFill/>
          </a:ln>
        </p:spPr>
      </p:sp>
      <p:sp>
        <p:nvSpPr>
          <p:cNvPr id="90" name="Google Shape;90;p12"/>
          <p:cNvSpPr>
            <a:spLocks noGrp="1"/>
          </p:cNvSpPr>
          <p:nvPr>
            <p:ph type="pic" idx="3"/>
          </p:nvPr>
        </p:nvSpPr>
        <p:spPr>
          <a:xfrm>
            <a:off x="9000586" y="2148706"/>
            <a:ext cx="2440469" cy="2440468"/>
          </a:xfrm>
          <a:prstGeom prst="rect">
            <a:avLst/>
          </a:prstGeom>
          <a:noFill/>
          <a:ln>
            <a:noFill/>
          </a:ln>
        </p:spPr>
      </p:sp>
      <p:sp>
        <p:nvSpPr>
          <p:cNvPr id="91" name="Google Shape;91;p1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94" name="Google Shape;94;p12"/>
          <p:cNvSpPr txBox="1">
            <a:spLocks noGrp="1"/>
          </p:cNvSpPr>
          <p:nvPr>
            <p:ph type="title"/>
          </p:nvPr>
        </p:nvSpPr>
        <p:spPr>
          <a:xfrm>
            <a:off x="571634" y="1033273"/>
            <a:ext cx="5521709" cy="12141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400"/>
              <a:buFont typeface="Montserrat"/>
              <a:buNone/>
              <a:defRPr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2"/>
          <p:cNvSpPr/>
          <p:nvPr/>
        </p:nvSpPr>
        <p:spPr>
          <a:xfrm rot="-2700000">
            <a:off x="6149337" y="-1020291"/>
            <a:ext cx="1878460" cy="2513954"/>
          </a:xfrm>
          <a:custGeom>
            <a:avLst/>
            <a:gdLst/>
            <a:ahLst/>
            <a:cxnLst/>
            <a:rect l="l" t="t" r="r" b="b"/>
            <a:pathLst>
              <a:path w="1878460" h="2513954" extrusionOk="0">
                <a:moveTo>
                  <a:pt x="16978" y="0"/>
                </a:moveTo>
                <a:lnTo>
                  <a:pt x="1878460" y="1861482"/>
                </a:lnTo>
                <a:lnTo>
                  <a:pt x="1878460" y="2253130"/>
                </a:lnTo>
                <a:cubicBezTo>
                  <a:pt x="1878460" y="2397179"/>
                  <a:pt x="1761685" y="2513954"/>
                  <a:pt x="1617636" y="2513954"/>
                </a:cubicBezTo>
                <a:lnTo>
                  <a:pt x="260824" y="2513954"/>
                </a:lnTo>
                <a:cubicBezTo>
                  <a:pt x="116775" y="2513954"/>
                  <a:pt x="0" y="2397179"/>
                  <a:pt x="0" y="2253130"/>
                </a:cubicBezTo>
                <a:lnTo>
                  <a:pt x="0" y="84095"/>
                </a:lnTo>
                <a:close/>
              </a:path>
            </a:pathLst>
          </a:custGeom>
          <a:gradFill>
            <a:gsLst>
              <a:gs pos="0">
                <a:srgbClr val="3F762A"/>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96" name="Google Shape;96;p12"/>
          <p:cNvSpPr/>
          <p:nvPr/>
        </p:nvSpPr>
        <p:spPr>
          <a:xfrm rot="-2700000">
            <a:off x="7828132" y="3883168"/>
            <a:ext cx="1878460" cy="1878458"/>
          </a:xfrm>
          <a:prstGeom prst="roundRect">
            <a:avLst>
              <a:gd name="adj" fmla="val 13885"/>
            </a:avLst>
          </a:prstGeom>
          <a:gradFill>
            <a:gsLst>
              <a:gs pos="0">
                <a:srgbClr val="3F762A"/>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97" name="Google Shape;97;p12"/>
          <p:cNvSpPr/>
          <p:nvPr/>
        </p:nvSpPr>
        <p:spPr>
          <a:xfrm rot="-2700000">
            <a:off x="7827804" y="975925"/>
            <a:ext cx="1878460" cy="1878458"/>
          </a:xfrm>
          <a:prstGeom prst="roundRect">
            <a:avLst>
              <a:gd name="adj" fmla="val 13885"/>
            </a:avLst>
          </a:prstGeom>
          <a:gradFill>
            <a:gsLst>
              <a:gs pos="0">
                <a:srgbClr val="3F762A"/>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98" name="Google Shape;98;p12"/>
          <p:cNvSpPr/>
          <p:nvPr/>
        </p:nvSpPr>
        <p:spPr>
          <a:xfrm rot="-2700000">
            <a:off x="4920890" y="3882840"/>
            <a:ext cx="1878460" cy="1878458"/>
          </a:xfrm>
          <a:prstGeom prst="roundRect">
            <a:avLst>
              <a:gd name="adj" fmla="val 13885"/>
            </a:avLst>
          </a:prstGeom>
          <a:gradFill>
            <a:gsLst>
              <a:gs pos="0">
                <a:srgbClr val="3F762A"/>
              </a:gs>
              <a:gs pos="100000">
                <a:schemeClr val="accen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a:p>
        </p:txBody>
      </p:sp>
      <p:sp>
        <p:nvSpPr>
          <p:cNvPr id="9" name="Google Shape;9;p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a:p>
        </p:txBody>
      </p:sp>
      <p:sp>
        <p:nvSpPr>
          <p:cNvPr id="10" name="Google Shape;10;p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ontserrat"/>
                <a:ea typeface="Montserrat"/>
                <a:cs typeface="Montserrat"/>
                <a:sym typeface="Montserrat"/>
              </a:defRPr>
            </a:lvl1pPr>
            <a:lvl2pPr marL="0" marR="0" lvl="1" indent="0" algn="r" rtl="0">
              <a:spcBef>
                <a:spcPts val="0"/>
              </a:spcBef>
              <a:buNone/>
              <a:defRPr sz="1200" b="0" i="0" u="none" strike="noStrike" cap="none">
                <a:solidFill>
                  <a:srgbClr val="888888"/>
                </a:solidFill>
                <a:latin typeface="Montserrat"/>
                <a:ea typeface="Montserrat"/>
                <a:cs typeface="Montserrat"/>
                <a:sym typeface="Montserrat"/>
              </a:defRPr>
            </a:lvl2pPr>
            <a:lvl3pPr marL="0" marR="0" lvl="2" indent="0" algn="r" rtl="0">
              <a:spcBef>
                <a:spcPts val="0"/>
              </a:spcBef>
              <a:buNone/>
              <a:defRPr sz="1200" b="0" i="0" u="none" strike="noStrike" cap="none">
                <a:solidFill>
                  <a:srgbClr val="888888"/>
                </a:solidFill>
                <a:latin typeface="Montserrat"/>
                <a:ea typeface="Montserrat"/>
                <a:cs typeface="Montserrat"/>
                <a:sym typeface="Montserrat"/>
              </a:defRPr>
            </a:lvl3pPr>
            <a:lvl4pPr marL="0" marR="0" lvl="3" indent="0" algn="r" rtl="0">
              <a:spcBef>
                <a:spcPts val="0"/>
              </a:spcBef>
              <a:buNone/>
              <a:defRPr sz="1200" b="0" i="0" u="none" strike="noStrike" cap="none">
                <a:solidFill>
                  <a:srgbClr val="888888"/>
                </a:solidFill>
                <a:latin typeface="Montserrat"/>
                <a:ea typeface="Montserrat"/>
                <a:cs typeface="Montserrat"/>
                <a:sym typeface="Montserrat"/>
              </a:defRPr>
            </a:lvl4pPr>
            <a:lvl5pPr marL="0" marR="0" lvl="4" indent="0" algn="r" rtl="0">
              <a:spcBef>
                <a:spcPts val="0"/>
              </a:spcBef>
              <a:buNone/>
              <a:defRPr sz="1200" b="0" i="0" u="none" strike="noStrike" cap="none">
                <a:solidFill>
                  <a:srgbClr val="888888"/>
                </a:solidFill>
                <a:latin typeface="Montserrat"/>
                <a:ea typeface="Montserrat"/>
                <a:cs typeface="Montserrat"/>
                <a:sym typeface="Montserrat"/>
              </a:defRPr>
            </a:lvl5pPr>
            <a:lvl6pPr marL="0" marR="0" lvl="5" indent="0" algn="r" rtl="0">
              <a:spcBef>
                <a:spcPts val="0"/>
              </a:spcBef>
              <a:buNone/>
              <a:defRPr sz="1200" b="0" i="0" u="none" strike="noStrike" cap="none">
                <a:solidFill>
                  <a:srgbClr val="888888"/>
                </a:solidFill>
                <a:latin typeface="Montserrat"/>
                <a:ea typeface="Montserrat"/>
                <a:cs typeface="Montserrat"/>
                <a:sym typeface="Montserrat"/>
              </a:defRPr>
            </a:lvl6pPr>
            <a:lvl7pPr marL="0" marR="0" lvl="6" indent="0" algn="r" rtl="0">
              <a:spcBef>
                <a:spcPts val="0"/>
              </a:spcBef>
              <a:buNone/>
              <a:defRPr sz="1200" b="0" i="0" u="none" strike="noStrike" cap="none">
                <a:solidFill>
                  <a:srgbClr val="888888"/>
                </a:solidFill>
                <a:latin typeface="Montserrat"/>
                <a:ea typeface="Montserrat"/>
                <a:cs typeface="Montserrat"/>
                <a:sym typeface="Montserrat"/>
              </a:defRPr>
            </a:lvl7pPr>
            <a:lvl8pPr marL="0" marR="0" lvl="7" indent="0" algn="r" rtl="0">
              <a:spcBef>
                <a:spcPts val="0"/>
              </a:spcBef>
              <a:buNone/>
              <a:defRPr sz="1200" b="0" i="0" u="none" strike="noStrike" cap="none">
                <a:solidFill>
                  <a:srgbClr val="888888"/>
                </a:solidFill>
                <a:latin typeface="Montserrat"/>
                <a:ea typeface="Montserrat"/>
                <a:cs typeface="Montserrat"/>
                <a:sym typeface="Montserrat"/>
              </a:defRPr>
            </a:lvl8pPr>
            <a:lvl9pPr marL="0" marR="0" lvl="8" indent="0" algn="r" rtl="0">
              <a:spcBef>
                <a:spcPts val="0"/>
              </a:spcBef>
              <a:buNone/>
              <a:defRPr sz="1200" b="0" i="0" u="none" strike="noStrike" cap="none">
                <a:solidFill>
                  <a:srgbClr val="888888"/>
                </a:solidFill>
                <a:latin typeface="Montserrat"/>
                <a:ea typeface="Montserrat"/>
                <a:cs typeface="Montserrat"/>
                <a:sym typeface="Montserrat"/>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Lst>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wa.me/818070552365" TargetMode="External"/><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hyperlink" Target="http://www.linkedin.com/in/sri-supatmi-&#12473;&#12522;-&#12473;&#12497;&#12488;&#12511;-b765b525a" TargetMode="External"/><Relationship Id="rId10" Type="http://schemas.openxmlformats.org/officeDocument/2006/relationships/image" Target="../media/image72.png"/><Relationship Id="rId4" Type="http://schemas.openxmlformats.org/officeDocument/2006/relationships/hyperlink" Target="mailto:srisupatmi283@gmail.com" TargetMode="External"/><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bit.ly/i-Portofolio" TargetMode="External"/><Relationship Id="rId2" Type="http://schemas.openxmlformats.org/officeDocument/2006/relationships/image" Target="../media/image21.jpeg"/><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6" Type="http://schemas.openxmlformats.org/officeDocument/2006/relationships/slide" Target="slide6.xml"/><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9.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3" title="Picture10.png"/>
          <p:cNvPicPr preferRelativeResize="0"/>
          <p:nvPr/>
        </p:nvPicPr>
        <p:blipFill>
          <a:blip r:embed="rId3">
            <a:alphaModFix/>
          </a:blip>
          <a:stretch>
            <a:fillRect/>
          </a:stretch>
        </p:blipFill>
        <p:spPr>
          <a:xfrm>
            <a:off x="6095983" y="0"/>
            <a:ext cx="6096018" cy="6858000"/>
          </a:xfrm>
          <a:prstGeom prst="rect">
            <a:avLst/>
          </a:prstGeom>
          <a:noFill/>
          <a:ln>
            <a:noFill/>
          </a:ln>
        </p:spPr>
      </p:pic>
      <p:sp>
        <p:nvSpPr>
          <p:cNvPr id="104" name="Google Shape;104;p13"/>
          <p:cNvSpPr txBox="1">
            <a:spLocks noGrp="1"/>
          </p:cNvSpPr>
          <p:nvPr>
            <p:ph type="body" idx="1"/>
          </p:nvPr>
        </p:nvSpPr>
        <p:spPr>
          <a:xfrm>
            <a:off x="755151" y="3068218"/>
            <a:ext cx="5892913" cy="634438"/>
          </a:xfrm>
          <a:prstGeom prst="rect">
            <a:avLst/>
          </a:prstGeom>
          <a:noFill/>
          <a:ln>
            <a:noFill/>
          </a:ln>
        </p:spPr>
        <p:txBody>
          <a:bodyPr spcFirstLastPara="1" wrap="square" lIns="91425" tIns="45700" rIns="91425" bIns="45700" anchor="b" anchorCtr="0">
            <a:noAutofit/>
          </a:bodyPr>
          <a:lstStyle/>
          <a:p>
            <a:pPr marL="0" indent="0">
              <a:spcBef>
                <a:spcPts val="0"/>
              </a:spcBef>
              <a:buSzPts val="1800"/>
            </a:pPr>
            <a:r>
              <a:rPr lang="en-US" sz="1800"/>
              <a:t>Projects resulting from learning, exploration and implementation.</a:t>
            </a:r>
            <a:endParaRPr sz="1800"/>
          </a:p>
        </p:txBody>
      </p:sp>
      <p:sp>
        <p:nvSpPr>
          <p:cNvPr id="105" name="Google Shape;105;p13"/>
          <p:cNvSpPr txBox="1">
            <a:spLocks noGrp="1"/>
          </p:cNvSpPr>
          <p:nvPr>
            <p:ph type="body" idx="3"/>
          </p:nvPr>
        </p:nvSpPr>
        <p:spPr>
          <a:xfrm>
            <a:off x="767432" y="3969729"/>
            <a:ext cx="5185695" cy="907072"/>
          </a:xfrm>
          <a:prstGeom prst="rect">
            <a:avLst/>
          </a:prstGeom>
          <a:noFill/>
          <a:ln>
            <a:noFill/>
          </a:ln>
        </p:spPr>
        <p:txBody>
          <a:bodyPr spcFirstLastPara="1" wrap="square" lIns="91425" tIns="45700" rIns="91425" bIns="45700" anchor="t" anchorCtr="0">
            <a:normAutofit/>
          </a:bodyPr>
          <a:lstStyle/>
          <a:p>
            <a:pPr marL="0" indent="0" algn="just">
              <a:spcBef>
                <a:spcPts val="0"/>
              </a:spcBef>
            </a:pPr>
            <a:r>
              <a:rPr lang="en-US"/>
              <a:t>A series of projects showcasing applied skills and knowledge gained through structured learning and practical experience.</a:t>
            </a:r>
            <a:endParaRPr/>
          </a:p>
        </p:txBody>
      </p:sp>
      <p:sp>
        <p:nvSpPr>
          <p:cNvPr id="106" name="Google Shape;106;p13"/>
          <p:cNvSpPr txBox="1">
            <a:spLocks noGrp="1"/>
          </p:cNvSpPr>
          <p:nvPr>
            <p:ph type="title"/>
          </p:nvPr>
        </p:nvSpPr>
        <p:spPr>
          <a:xfrm>
            <a:off x="666782" y="1517615"/>
            <a:ext cx="6295592" cy="1325563"/>
          </a:xfrm>
          <a:prstGeom prst="rect">
            <a:avLst/>
          </a:prstGeom>
          <a:noFill/>
          <a:ln>
            <a:noFill/>
          </a:ln>
        </p:spPr>
        <p:txBody>
          <a:bodyPr spcFirstLastPara="1" wrap="square" lIns="91425" tIns="45700" rIns="91425" bIns="45700" anchor="ctr" anchorCtr="0">
            <a:normAutofit fontScale="90000"/>
          </a:bodyPr>
          <a:lstStyle/>
          <a:p>
            <a:pPr>
              <a:buSzPts val="6600"/>
            </a:pPr>
            <a:r>
              <a:rPr lang="en-US" sz="6600"/>
              <a:t>Intern Program Bukit Vista</a:t>
            </a:r>
            <a:endParaRPr sz="6600"/>
          </a:p>
        </p:txBody>
      </p:sp>
      <p:sp>
        <p:nvSpPr>
          <p:cNvPr id="107" name="Google Shape;107;p13"/>
          <p:cNvSpPr/>
          <p:nvPr/>
        </p:nvSpPr>
        <p:spPr>
          <a:xfrm rot="2700000">
            <a:off x="11358831" y="2629187"/>
            <a:ext cx="1599630" cy="1599629"/>
          </a:xfrm>
          <a:custGeom>
            <a:avLst/>
            <a:gdLst/>
            <a:ahLst/>
            <a:cxnLst/>
            <a:rect l="l" t="t" r="r" b="b"/>
            <a:pathLst>
              <a:path w="1599630" h="1599629" extrusionOk="0">
                <a:moveTo>
                  <a:pt x="47170" y="0"/>
                </a:moveTo>
                <a:lnTo>
                  <a:pt x="1599630" y="1552460"/>
                </a:lnTo>
                <a:lnTo>
                  <a:pt x="1569396" y="1568870"/>
                </a:lnTo>
                <a:cubicBezTo>
                  <a:pt x="1522570" y="1588677"/>
                  <a:pt x="1471086" y="1599629"/>
                  <a:pt x="1417045" y="1599629"/>
                </a:cubicBezTo>
                <a:lnTo>
                  <a:pt x="391401" y="1599629"/>
                </a:lnTo>
                <a:cubicBezTo>
                  <a:pt x="175236" y="1599629"/>
                  <a:pt x="0" y="1424393"/>
                  <a:pt x="0" y="1208228"/>
                </a:cubicBezTo>
                <a:lnTo>
                  <a:pt x="0" y="182588"/>
                </a:lnTo>
                <a:cubicBezTo>
                  <a:pt x="0" y="128547"/>
                  <a:pt x="10953" y="77063"/>
                  <a:pt x="30758" y="30237"/>
                </a:cubicBezTo>
                <a:close/>
              </a:path>
            </a:pathLst>
          </a:cu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algn="ctr"/>
            <a:endParaRPr sz="1800">
              <a:solidFill>
                <a:schemeClr val="lt1"/>
              </a:solidFill>
              <a:latin typeface="Montserrat"/>
              <a:ea typeface="Montserrat"/>
              <a:cs typeface="Montserrat"/>
              <a:sym typeface="Montserrat"/>
            </a:endParaRPr>
          </a:p>
        </p:txBody>
      </p:sp>
      <p:grpSp>
        <p:nvGrpSpPr>
          <p:cNvPr id="108" name="Google Shape;108;p13"/>
          <p:cNvGrpSpPr/>
          <p:nvPr/>
        </p:nvGrpSpPr>
        <p:grpSpPr>
          <a:xfrm>
            <a:off x="749816" y="524678"/>
            <a:ext cx="2799128" cy="716090"/>
            <a:chOff x="361761" y="291892"/>
            <a:chExt cx="2799128" cy="716090"/>
          </a:xfrm>
        </p:grpSpPr>
        <p:grpSp>
          <p:nvGrpSpPr>
            <p:cNvPr id="109" name="Google Shape;109;p13"/>
            <p:cNvGrpSpPr/>
            <p:nvPr/>
          </p:nvGrpSpPr>
          <p:grpSpPr>
            <a:xfrm>
              <a:off x="361761" y="291893"/>
              <a:ext cx="716087" cy="716087"/>
              <a:chOff x="177802" y="-17618"/>
              <a:chExt cx="1750366" cy="1750366"/>
            </a:xfrm>
          </p:grpSpPr>
          <p:sp>
            <p:nvSpPr>
              <p:cNvPr id="110" name="Google Shape;110;p13"/>
              <p:cNvSpPr/>
              <p:nvPr/>
            </p:nvSpPr>
            <p:spPr>
              <a:xfrm rot="2700000">
                <a:off x="434136" y="238718"/>
                <a:ext cx="1237698" cy="1237694"/>
              </a:xfrm>
              <a:prstGeom prst="roundRect">
                <a:avLst>
                  <a:gd name="adj" fmla="val 21643"/>
                </a:avLst>
              </a:prstGeom>
              <a:solidFill>
                <a:schemeClr val="lt1"/>
              </a:solidFill>
              <a:ln>
                <a:noFill/>
              </a:ln>
            </p:spPr>
            <p:txBody>
              <a:bodyPr spcFirstLastPara="1" wrap="square" lIns="91425" tIns="45700" rIns="91425" bIns="45700" anchor="ctr" anchorCtr="0">
                <a:noAutofit/>
              </a:bodyPr>
              <a:lstStyle/>
              <a:p>
                <a:pPr algn="ctr"/>
                <a:endParaRPr sz="1800">
                  <a:solidFill>
                    <a:schemeClr val="lt1"/>
                  </a:solidFill>
                  <a:latin typeface="Montserrat"/>
                  <a:ea typeface="Montserrat"/>
                  <a:cs typeface="Montserrat"/>
                  <a:sym typeface="Montserrat"/>
                </a:endParaRPr>
              </a:p>
            </p:txBody>
          </p:sp>
          <p:pic>
            <p:nvPicPr>
              <p:cNvPr id="111" name="Google Shape;111;p13" descr="Icon&#10;&#10;Description automatically generated"/>
              <p:cNvPicPr preferRelativeResize="0"/>
              <p:nvPr/>
            </p:nvPicPr>
            <p:blipFill rotWithShape="1">
              <a:blip r:embed="rId4">
                <a:alphaModFix/>
              </a:blip>
              <a:srcRect/>
              <a:stretch/>
            </p:blipFill>
            <p:spPr>
              <a:xfrm>
                <a:off x="599536" y="444567"/>
                <a:ext cx="906897" cy="825996"/>
              </a:xfrm>
              <a:prstGeom prst="rect">
                <a:avLst/>
              </a:prstGeom>
              <a:noFill/>
              <a:ln>
                <a:noFill/>
              </a:ln>
            </p:spPr>
          </p:pic>
        </p:grpSp>
        <p:sp>
          <p:nvSpPr>
            <p:cNvPr id="112" name="Google Shape;112;p13"/>
            <p:cNvSpPr txBox="1"/>
            <p:nvPr/>
          </p:nvSpPr>
          <p:spPr>
            <a:xfrm>
              <a:off x="1072445" y="291892"/>
              <a:ext cx="2088444" cy="716090"/>
            </a:xfrm>
            <a:prstGeom prst="rect">
              <a:avLst/>
            </a:prstGeom>
            <a:noFill/>
            <a:ln>
              <a:noFill/>
            </a:ln>
          </p:spPr>
          <p:txBody>
            <a:bodyPr spcFirstLastPara="1" wrap="square" lIns="91425" tIns="45700" rIns="91425" bIns="45700" anchor="ctr" anchorCtr="0">
              <a:normAutofit/>
            </a:bodyPr>
            <a:lstStyle/>
            <a:p>
              <a:pPr>
                <a:lnSpc>
                  <a:spcPct val="90000"/>
                </a:lnSpc>
                <a:buClr>
                  <a:schemeClr val="lt1"/>
                </a:buClr>
                <a:buSzPts val="1100"/>
              </a:pPr>
              <a:r>
                <a:rPr lang="en-US">
                  <a:solidFill>
                    <a:schemeClr val="lt1"/>
                  </a:solidFill>
                  <a:latin typeface="Montserrat"/>
                  <a:ea typeface="Montserrat"/>
                  <a:cs typeface="Montserrat"/>
                  <a:sym typeface="Montserrat"/>
                </a:rPr>
                <a:t>Data Science</a:t>
              </a:r>
              <a:endParaRPr sz="2800">
                <a:solidFill>
                  <a:schemeClr val="lt1"/>
                </a:solidFill>
                <a:latin typeface="Montserrat"/>
                <a:ea typeface="Montserrat"/>
                <a:cs typeface="Montserrat"/>
                <a:sym typeface="Montserrat"/>
              </a:endParaRPr>
            </a:p>
          </p:txBody>
        </p:sp>
      </p:grpSp>
      <p:pic>
        <p:nvPicPr>
          <p:cNvPr id="118" name="Google Shape;118;p13" descr="A scattering of small circles"/>
          <p:cNvPicPr preferRelativeResize="0"/>
          <p:nvPr/>
        </p:nvPicPr>
        <p:blipFill rotWithShape="1">
          <a:blip r:embed="rId5">
            <a:alphaModFix/>
          </a:blip>
          <a:srcRect/>
          <a:stretch/>
        </p:blipFill>
        <p:spPr>
          <a:xfrm rot="-4657085">
            <a:off x="6017552" y="-173057"/>
            <a:ext cx="2898228" cy="28982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4870"/>
            <a:ext cx="12870786" cy="6673127"/>
            <a:chOff x="0" y="0"/>
            <a:chExt cx="3951693" cy="2048838"/>
          </a:xfrm>
        </p:grpSpPr>
        <p:sp>
          <p:nvSpPr>
            <p:cNvPr id="3" name="Freeform 3"/>
            <p:cNvSpPr/>
            <p:nvPr/>
          </p:nvSpPr>
          <p:spPr>
            <a:xfrm>
              <a:off x="0" y="0"/>
              <a:ext cx="3951693" cy="2048838"/>
            </a:xfrm>
            <a:custGeom>
              <a:avLst/>
              <a:gdLst/>
              <a:ahLst/>
              <a:cxnLst/>
              <a:rect l="l" t="t" r="r" b="b"/>
              <a:pathLst>
                <a:path w="3951693" h="2048838">
                  <a:moveTo>
                    <a:pt x="20050" y="0"/>
                  </a:moveTo>
                  <a:lnTo>
                    <a:pt x="3931643" y="0"/>
                  </a:lnTo>
                  <a:cubicBezTo>
                    <a:pt x="3936960" y="0"/>
                    <a:pt x="3942060" y="2112"/>
                    <a:pt x="3945820" y="5873"/>
                  </a:cubicBezTo>
                  <a:cubicBezTo>
                    <a:pt x="3949581" y="9633"/>
                    <a:pt x="3951693" y="14733"/>
                    <a:pt x="3951693" y="20050"/>
                  </a:cubicBezTo>
                  <a:lnTo>
                    <a:pt x="3951693" y="2028787"/>
                  </a:lnTo>
                  <a:cubicBezTo>
                    <a:pt x="3951693" y="2034105"/>
                    <a:pt x="3949581" y="2039205"/>
                    <a:pt x="3945820" y="2042965"/>
                  </a:cubicBezTo>
                  <a:cubicBezTo>
                    <a:pt x="3942060" y="2046725"/>
                    <a:pt x="3936960" y="2048838"/>
                    <a:pt x="3931643" y="2048838"/>
                  </a:cubicBezTo>
                  <a:lnTo>
                    <a:pt x="20050" y="2048838"/>
                  </a:lnTo>
                  <a:cubicBezTo>
                    <a:pt x="14733" y="2048838"/>
                    <a:pt x="9633" y="2046725"/>
                    <a:pt x="5873" y="2042965"/>
                  </a:cubicBezTo>
                  <a:cubicBezTo>
                    <a:pt x="2112" y="2039205"/>
                    <a:pt x="0" y="2034105"/>
                    <a:pt x="0" y="2028787"/>
                  </a:cubicBezTo>
                  <a:lnTo>
                    <a:pt x="0" y="20050"/>
                  </a:lnTo>
                  <a:cubicBezTo>
                    <a:pt x="0" y="14733"/>
                    <a:pt x="2112" y="9633"/>
                    <a:pt x="5873" y="5873"/>
                  </a:cubicBezTo>
                  <a:cubicBezTo>
                    <a:pt x="9633" y="2112"/>
                    <a:pt x="14733" y="0"/>
                    <a:pt x="20050" y="0"/>
                  </a:cubicBezTo>
                  <a:close/>
                </a:path>
              </a:pathLst>
            </a:custGeom>
            <a:solidFill>
              <a:srgbClr val="F8F8F8"/>
            </a:solidFill>
          </p:spPr>
          <p:txBody>
            <a:bodyPr/>
            <a:lstStyle/>
            <a:p>
              <a:endParaRPr lang="ja-JP" altLang="en-US" sz="933"/>
            </a:p>
          </p:txBody>
        </p:sp>
        <p:sp>
          <p:nvSpPr>
            <p:cNvPr id="4" name="TextBox 4"/>
            <p:cNvSpPr txBox="1"/>
            <p:nvPr/>
          </p:nvSpPr>
          <p:spPr>
            <a:xfrm>
              <a:off x="0" y="-38100"/>
              <a:ext cx="3951693" cy="2086938"/>
            </a:xfrm>
            <a:prstGeom prst="rect">
              <a:avLst/>
            </a:prstGeom>
          </p:spPr>
          <p:txBody>
            <a:bodyPr lIns="31391" tIns="31391" rIns="31391" bIns="31391" rtlCol="0" anchor="ctr"/>
            <a:lstStyle/>
            <a:p>
              <a:pPr algn="ctr">
                <a:lnSpc>
                  <a:spcPts val="1773"/>
                </a:lnSpc>
              </a:pPr>
              <a:endParaRPr sz="933"/>
            </a:p>
          </p:txBody>
        </p:sp>
      </p:grpSp>
      <p:sp>
        <p:nvSpPr>
          <p:cNvPr id="8" name="TextBox 8"/>
          <p:cNvSpPr txBox="1"/>
          <p:nvPr/>
        </p:nvSpPr>
        <p:spPr>
          <a:xfrm>
            <a:off x="497025" y="676075"/>
            <a:ext cx="11197951" cy="198581"/>
          </a:xfrm>
          <a:prstGeom prst="rect">
            <a:avLst/>
          </a:prstGeom>
        </p:spPr>
        <p:txBody>
          <a:bodyPr lIns="0" tIns="0" rIns="0" bIns="0" rtlCol="0" anchor="t">
            <a:spAutoFit/>
          </a:bodyPr>
          <a:lstStyle/>
          <a:p>
            <a:pPr algn="just">
              <a:lnSpc>
                <a:spcPts val="1680"/>
              </a:lnSpc>
              <a:spcBef>
                <a:spcPct val="0"/>
              </a:spcBef>
            </a:pPr>
            <a:r>
              <a:rPr lang="en-US" sz="1200">
                <a:solidFill>
                  <a:srgbClr val="737373"/>
                </a:solidFill>
                <a:latin typeface="Helios"/>
                <a:ea typeface="Helios"/>
                <a:cs typeface="Helios"/>
                <a:sym typeface="Helios"/>
              </a:rPr>
              <a:t>: </a:t>
            </a:r>
          </a:p>
        </p:txBody>
      </p:sp>
      <p:grpSp>
        <p:nvGrpSpPr>
          <p:cNvPr id="9" name="Group 9"/>
          <p:cNvGrpSpPr/>
          <p:nvPr/>
        </p:nvGrpSpPr>
        <p:grpSpPr>
          <a:xfrm>
            <a:off x="10812776" y="-672901"/>
            <a:ext cx="1459910" cy="986509"/>
            <a:chOff x="0" y="0"/>
            <a:chExt cx="576755" cy="389732"/>
          </a:xfrm>
        </p:grpSpPr>
        <p:sp>
          <p:nvSpPr>
            <p:cNvPr id="10" name="Freeform 10"/>
            <p:cNvSpPr/>
            <p:nvPr/>
          </p:nvSpPr>
          <p:spPr>
            <a:xfrm>
              <a:off x="0" y="0"/>
              <a:ext cx="576755" cy="389732"/>
            </a:xfrm>
            <a:custGeom>
              <a:avLst/>
              <a:gdLst/>
              <a:ahLst/>
              <a:cxnLst/>
              <a:rect l="l" t="t" r="r" b="b"/>
              <a:pathLst>
                <a:path w="576755" h="389732">
                  <a:moveTo>
                    <a:pt x="95454" y="0"/>
                  </a:moveTo>
                  <a:lnTo>
                    <a:pt x="481300" y="0"/>
                  </a:lnTo>
                  <a:cubicBezTo>
                    <a:pt x="506617" y="0"/>
                    <a:pt x="530896" y="10057"/>
                    <a:pt x="548797" y="27958"/>
                  </a:cubicBezTo>
                  <a:cubicBezTo>
                    <a:pt x="566698" y="45859"/>
                    <a:pt x="576755" y="70138"/>
                    <a:pt x="576755" y="95454"/>
                  </a:cubicBezTo>
                  <a:lnTo>
                    <a:pt x="576755" y="294278"/>
                  </a:lnTo>
                  <a:cubicBezTo>
                    <a:pt x="576755" y="319594"/>
                    <a:pt x="566698" y="343873"/>
                    <a:pt x="548797" y="361774"/>
                  </a:cubicBezTo>
                  <a:cubicBezTo>
                    <a:pt x="530896" y="379675"/>
                    <a:pt x="506617" y="389732"/>
                    <a:pt x="481300" y="389732"/>
                  </a:cubicBezTo>
                  <a:lnTo>
                    <a:pt x="95454" y="389732"/>
                  </a:lnTo>
                  <a:cubicBezTo>
                    <a:pt x="70138" y="389732"/>
                    <a:pt x="45859" y="379675"/>
                    <a:pt x="27958" y="361774"/>
                  </a:cubicBezTo>
                  <a:cubicBezTo>
                    <a:pt x="10057" y="343873"/>
                    <a:pt x="0" y="319594"/>
                    <a:pt x="0" y="294278"/>
                  </a:cubicBezTo>
                  <a:lnTo>
                    <a:pt x="0" y="95454"/>
                  </a:lnTo>
                  <a:cubicBezTo>
                    <a:pt x="0" y="70138"/>
                    <a:pt x="10057" y="45859"/>
                    <a:pt x="27958" y="27958"/>
                  </a:cubicBezTo>
                  <a:cubicBezTo>
                    <a:pt x="45859" y="10057"/>
                    <a:pt x="70138" y="0"/>
                    <a:pt x="95454" y="0"/>
                  </a:cubicBezTo>
                  <a:close/>
                </a:path>
              </a:pathLst>
            </a:custGeom>
            <a:solidFill>
              <a:srgbClr val="145DA0"/>
            </a:solidFill>
          </p:spPr>
          <p:txBody>
            <a:bodyPr/>
            <a:lstStyle/>
            <a:p>
              <a:endParaRPr lang="ja-JP" altLang="en-US" sz="933"/>
            </a:p>
          </p:txBody>
        </p:sp>
        <p:sp>
          <p:nvSpPr>
            <p:cNvPr id="11" name="TextBox 11"/>
            <p:cNvSpPr txBox="1"/>
            <p:nvPr/>
          </p:nvSpPr>
          <p:spPr>
            <a:xfrm>
              <a:off x="0" y="-38100"/>
              <a:ext cx="576755" cy="427832"/>
            </a:xfrm>
            <a:prstGeom prst="rect">
              <a:avLst/>
            </a:prstGeom>
          </p:spPr>
          <p:txBody>
            <a:bodyPr lIns="33867" tIns="33867" rIns="33867" bIns="33867" rtlCol="0" anchor="ctr"/>
            <a:lstStyle/>
            <a:p>
              <a:pPr algn="ctr">
                <a:lnSpc>
                  <a:spcPts val="1773"/>
                </a:lnSpc>
              </a:pPr>
              <a:endParaRPr sz="933"/>
            </a:p>
          </p:txBody>
        </p:sp>
      </p:grpSp>
      <p:sp>
        <p:nvSpPr>
          <p:cNvPr id="15" name="TextBox 15"/>
          <p:cNvSpPr txBox="1"/>
          <p:nvPr/>
        </p:nvSpPr>
        <p:spPr>
          <a:xfrm>
            <a:off x="11782920" y="5807126"/>
            <a:ext cx="295165" cy="16979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07</a:t>
            </a:r>
          </a:p>
        </p:txBody>
      </p:sp>
      <p:pic>
        <p:nvPicPr>
          <p:cNvPr id="16" name="Picture 15">
            <a:extLst>
              <a:ext uri="{FF2B5EF4-FFF2-40B4-BE49-F238E27FC236}">
                <a16:creationId xmlns:a16="http://schemas.microsoft.com/office/drawing/2014/main" id="{7A406C4B-C4C9-7D05-D458-41681E7F53B9}"/>
              </a:ext>
            </a:extLst>
          </p:cNvPr>
          <p:cNvPicPr>
            <a:picLocks noChangeAspect="1"/>
          </p:cNvPicPr>
          <p:nvPr/>
        </p:nvPicPr>
        <p:blipFill>
          <a:blip r:embed="rId2"/>
          <a:stretch>
            <a:fillRect/>
          </a:stretch>
        </p:blipFill>
        <p:spPr>
          <a:xfrm>
            <a:off x="6799817" y="410049"/>
            <a:ext cx="4895158" cy="3979727"/>
          </a:xfrm>
          <a:prstGeom prst="rect">
            <a:avLst/>
          </a:prstGeom>
        </p:spPr>
      </p:pic>
      <p:pic>
        <p:nvPicPr>
          <p:cNvPr id="18" name="Picture 17">
            <a:extLst>
              <a:ext uri="{FF2B5EF4-FFF2-40B4-BE49-F238E27FC236}">
                <a16:creationId xmlns:a16="http://schemas.microsoft.com/office/drawing/2014/main" id="{3C75F983-17A2-6098-2B33-D6826F3FE2F2}"/>
              </a:ext>
            </a:extLst>
          </p:cNvPr>
          <p:cNvPicPr>
            <a:picLocks noChangeAspect="1"/>
          </p:cNvPicPr>
          <p:nvPr/>
        </p:nvPicPr>
        <p:blipFill>
          <a:blip r:embed="rId3"/>
          <a:stretch>
            <a:fillRect/>
          </a:stretch>
        </p:blipFill>
        <p:spPr>
          <a:xfrm>
            <a:off x="460332" y="1879124"/>
            <a:ext cx="5635668" cy="4618400"/>
          </a:xfrm>
          <a:prstGeom prst="rect">
            <a:avLst/>
          </a:prstGeom>
        </p:spPr>
      </p:pic>
      <p:sp>
        <p:nvSpPr>
          <p:cNvPr id="25" name="Title 1">
            <a:extLst>
              <a:ext uri="{FF2B5EF4-FFF2-40B4-BE49-F238E27FC236}">
                <a16:creationId xmlns:a16="http://schemas.microsoft.com/office/drawing/2014/main" id="{86F20C65-1470-B1AE-E141-7243B2F7A42B}"/>
              </a:ext>
            </a:extLst>
          </p:cNvPr>
          <p:cNvSpPr txBox="1">
            <a:spLocks/>
          </p:cNvSpPr>
          <p:nvPr/>
        </p:nvSpPr>
        <p:spPr>
          <a:xfrm>
            <a:off x="382144" y="92550"/>
            <a:ext cx="5430451" cy="166248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4400"/>
              <a:buFont typeface="Montserrat"/>
              <a:buNone/>
              <a:defRPr sz="44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altLang="ja-JP" sz="3600">
                <a:solidFill>
                  <a:schemeClr val="tx1"/>
                </a:solidFill>
                <a:latin typeface="Helios"/>
                <a:ea typeface="Helios"/>
                <a:cs typeface="Helios"/>
                <a:sym typeface="Helios"/>
              </a:rPr>
              <a:t>Dataset memiliki </a:t>
            </a:r>
            <a:r>
              <a:rPr lang="en-US" altLang="ja-JP" sz="3600">
                <a:solidFill>
                  <a:schemeClr val="tx1"/>
                </a:solidFill>
                <a:latin typeface="Helios Bold"/>
                <a:ea typeface="Helios"/>
                <a:cs typeface="Helios Bold"/>
                <a:sym typeface="Helios Bold"/>
              </a:rPr>
              <a:t>112</a:t>
            </a:r>
            <a:r>
              <a:rPr lang="en-US" altLang="ja-JP" sz="3600">
                <a:solidFill>
                  <a:schemeClr val="tx1"/>
                </a:solidFill>
                <a:latin typeface="Helios Bold"/>
                <a:ea typeface="Helios Bold"/>
                <a:cs typeface="Helios Bold"/>
                <a:sym typeface="Helios Bold"/>
              </a:rPr>
              <a:t> </a:t>
            </a:r>
            <a:r>
              <a:rPr lang="en-US" altLang="ja-JP" sz="3600">
                <a:solidFill>
                  <a:schemeClr val="tx1"/>
                </a:solidFill>
                <a:latin typeface="Helios"/>
                <a:ea typeface="Helios Bold"/>
                <a:cs typeface="Helios"/>
                <a:sym typeface="Helios"/>
              </a:rPr>
              <a:t>baris data</a:t>
            </a:r>
            <a:r>
              <a:rPr lang="en-US" altLang="ja-JP" sz="3600">
                <a:solidFill>
                  <a:schemeClr val="tx1"/>
                </a:solidFill>
                <a:latin typeface="Helios"/>
                <a:ea typeface="Helios"/>
                <a:cs typeface="Helios"/>
                <a:sym typeface="Helios"/>
              </a:rPr>
              <a:t> dan </a:t>
            </a:r>
            <a:r>
              <a:rPr lang="en-US" altLang="ja-JP" sz="3600">
                <a:solidFill>
                  <a:schemeClr val="tx1"/>
                </a:solidFill>
                <a:latin typeface="Helios Bold"/>
                <a:ea typeface="Helios"/>
                <a:cs typeface="Helios Bold"/>
                <a:sym typeface="Helios Bold"/>
              </a:rPr>
              <a:t>16</a:t>
            </a:r>
            <a:r>
              <a:rPr lang="en-US" altLang="ja-JP" sz="3600">
                <a:solidFill>
                  <a:schemeClr val="tx1"/>
                </a:solidFill>
                <a:latin typeface="Helios Bold"/>
                <a:ea typeface="Helios Bold"/>
                <a:cs typeface="Helios Bold"/>
                <a:sym typeface="Helios Bold"/>
              </a:rPr>
              <a:t> </a:t>
            </a:r>
            <a:r>
              <a:rPr lang="en-US" altLang="ja-JP" sz="3600">
                <a:solidFill>
                  <a:schemeClr val="tx1"/>
                </a:solidFill>
                <a:latin typeface="Helios"/>
                <a:ea typeface="Helios"/>
                <a:cs typeface="Helios"/>
                <a:sym typeface="Helios"/>
              </a:rPr>
              <a:t>kolom</a:t>
            </a:r>
            <a:endParaRPr lang="ja-JP" altLang="en-US" sz="36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58C1-E3A1-B8F4-EC6F-257DB970A55D}"/>
              </a:ext>
            </a:extLst>
          </p:cNvPr>
          <p:cNvSpPr>
            <a:spLocks noGrp="1"/>
          </p:cNvSpPr>
          <p:nvPr>
            <p:ph type="title"/>
          </p:nvPr>
        </p:nvSpPr>
        <p:spPr>
          <a:xfrm>
            <a:off x="215642" y="536155"/>
            <a:ext cx="5546699" cy="906911"/>
          </a:xfrm>
        </p:spPr>
        <p:txBody>
          <a:bodyPr/>
          <a:lstStyle/>
          <a:p>
            <a:r>
              <a:rPr kumimoji="1" lang="en-US" altLang="ja-JP"/>
              <a:t>Data Preparation</a:t>
            </a:r>
            <a:endParaRPr kumimoji="1" lang="ja-JP" altLang="en-US"/>
          </a:p>
        </p:txBody>
      </p:sp>
      <p:sp>
        <p:nvSpPr>
          <p:cNvPr id="3" name="Title 1">
            <a:extLst>
              <a:ext uri="{FF2B5EF4-FFF2-40B4-BE49-F238E27FC236}">
                <a16:creationId xmlns:a16="http://schemas.microsoft.com/office/drawing/2014/main" id="{3D42C426-2FE0-AD54-BD72-D5D492D86B20}"/>
              </a:ext>
            </a:extLst>
          </p:cNvPr>
          <p:cNvSpPr txBox="1">
            <a:spLocks/>
          </p:cNvSpPr>
          <p:nvPr/>
        </p:nvSpPr>
        <p:spPr>
          <a:xfrm>
            <a:off x="215642" y="1487433"/>
            <a:ext cx="7430634" cy="1144401"/>
          </a:xfrm>
          <a:prstGeom prst="rect">
            <a:avLst/>
          </a:prstGeom>
          <a:noFill/>
          <a:ln>
            <a:noFill/>
          </a:ln>
        </p:spPr>
        <p:txBody>
          <a:bodyPr spcFirstLastPara="1" wrap="square" lIns="91425" tIns="45700" rIns="91425" bIns="45700" anchor="ctr" anchorCtr="0">
            <a:normAutofit fontScale="62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600"/>
              <a:buFont typeface="Montserrat"/>
              <a:buNone/>
              <a:defRPr sz="36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ja-JP"/>
              <a:t>Data preparation</a:t>
            </a:r>
            <a:r>
              <a:rPr lang="en-US" altLang="ja-JP" b="0"/>
              <a:t> (atau </a:t>
            </a:r>
            <a:r>
              <a:rPr lang="en-US" altLang="ja-JP" b="0" i="1"/>
              <a:t>data preprocessing</a:t>
            </a:r>
            <a:r>
              <a:rPr lang="en-US" altLang="ja-JP" b="0"/>
              <a:t>) adalah tahap </a:t>
            </a:r>
            <a:r>
              <a:rPr lang="en-US" altLang="ja-JP"/>
              <a:t>mempersiapkan data mentah</a:t>
            </a:r>
            <a:r>
              <a:rPr lang="en-US" altLang="ja-JP" b="0"/>
              <a:t> agar siap digunakan untuk analisis atau pemodelan machine learning</a:t>
            </a:r>
            <a:endParaRPr kumimoji="1" lang="ja-JP" altLang="en-US"/>
          </a:p>
        </p:txBody>
      </p:sp>
      <p:sp>
        <p:nvSpPr>
          <p:cNvPr id="5" name="TextBox 4">
            <a:extLst>
              <a:ext uri="{FF2B5EF4-FFF2-40B4-BE49-F238E27FC236}">
                <a16:creationId xmlns:a16="http://schemas.microsoft.com/office/drawing/2014/main" id="{DA73A8BD-8D75-7F81-2638-33CAC958A8C2}"/>
              </a:ext>
            </a:extLst>
          </p:cNvPr>
          <p:cNvSpPr txBox="1"/>
          <p:nvPr/>
        </p:nvSpPr>
        <p:spPr>
          <a:xfrm>
            <a:off x="4572001" y="2951946"/>
            <a:ext cx="6006662" cy="954107"/>
          </a:xfrm>
          <a:prstGeom prst="rect">
            <a:avLst/>
          </a:prstGeom>
          <a:noFill/>
        </p:spPr>
        <p:txBody>
          <a:bodyPr wrap="square">
            <a:spAutoFit/>
          </a:bodyPr>
          <a:lstStyle/>
          <a:p>
            <a:pPr algn="just">
              <a:buNone/>
            </a:pPr>
            <a:r>
              <a:rPr lang="en-US" altLang="ja-JP" b="0" i="0">
                <a:solidFill>
                  <a:srgbClr val="1F1F1F"/>
                </a:solidFill>
                <a:effectLst/>
                <a:latin typeface="Roboto" panose="02000000000000000000" pitchFamily="2" charset="0"/>
              </a:rPr>
              <a:t>Ekstraksi Data ke dalam Bagian Terpisah</a:t>
            </a:r>
          </a:p>
          <a:p>
            <a:pPr algn="just">
              <a:buNone/>
            </a:pPr>
            <a:r>
              <a:rPr lang="en-US" altLang="ja-JP" b="1" i="0">
                <a:solidFill>
                  <a:srgbClr val="1F1F1F"/>
                </a:solidFill>
                <a:effectLst/>
                <a:latin typeface="Roboto" panose="02000000000000000000" pitchFamily="2" charset="0"/>
              </a:rPr>
              <a:t>Ekstraksi data ke dalam bagian terpisah</a:t>
            </a:r>
            <a:r>
              <a:rPr lang="en-US" altLang="ja-JP" b="0" i="0">
                <a:solidFill>
                  <a:srgbClr val="1F1F1F"/>
                </a:solidFill>
                <a:effectLst/>
                <a:latin typeface="Roboto" panose="02000000000000000000" pitchFamily="2" charset="0"/>
              </a:rPr>
              <a:t> adalah proses </a:t>
            </a:r>
            <a:r>
              <a:rPr lang="en-US" altLang="ja-JP" b="1" i="0">
                <a:solidFill>
                  <a:srgbClr val="1F1F1F"/>
                </a:solidFill>
                <a:effectLst/>
                <a:latin typeface="Roboto" panose="02000000000000000000" pitchFamily="2" charset="0"/>
              </a:rPr>
              <a:t>mengambil informasi tertentu dari data mentah</a:t>
            </a:r>
            <a:r>
              <a:rPr lang="en-US" altLang="ja-JP" b="0" i="0">
                <a:solidFill>
                  <a:srgbClr val="1F1F1F"/>
                </a:solidFill>
                <a:effectLst/>
                <a:latin typeface="Roboto" panose="02000000000000000000" pitchFamily="2" charset="0"/>
              </a:rPr>
              <a:t> dan </a:t>
            </a:r>
            <a:r>
              <a:rPr lang="en-US" altLang="ja-JP" b="1" i="0">
                <a:solidFill>
                  <a:srgbClr val="1F1F1F"/>
                </a:solidFill>
                <a:effectLst/>
                <a:latin typeface="Roboto" panose="02000000000000000000" pitchFamily="2" charset="0"/>
              </a:rPr>
              <a:t>memisahkannya menjadi kolom atau field baru</a:t>
            </a:r>
            <a:r>
              <a:rPr lang="en-US" altLang="ja-JP" b="0" i="0">
                <a:solidFill>
                  <a:srgbClr val="1F1F1F"/>
                </a:solidFill>
                <a:effectLst/>
                <a:latin typeface="Roboto" panose="02000000000000000000" pitchFamily="2" charset="0"/>
              </a:rPr>
              <a:t> agar lebih mudah dianalisis.</a:t>
            </a:r>
          </a:p>
        </p:txBody>
      </p:sp>
      <p:pic>
        <p:nvPicPr>
          <p:cNvPr id="7" name="Picture 6">
            <a:extLst>
              <a:ext uri="{FF2B5EF4-FFF2-40B4-BE49-F238E27FC236}">
                <a16:creationId xmlns:a16="http://schemas.microsoft.com/office/drawing/2014/main" id="{4E946C48-E1BE-12EB-99DD-D9491C278CBD}"/>
              </a:ext>
            </a:extLst>
          </p:cNvPr>
          <p:cNvPicPr>
            <a:picLocks noChangeAspect="1"/>
          </p:cNvPicPr>
          <p:nvPr/>
        </p:nvPicPr>
        <p:blipFill>
          <a:blip r:embed="rId2"/>
          <a:stretch>
            <a:fillRect/>
          </a:stretch>
        </p:blipFill>
        <p:spPr>
          <a:xfrm>
            <a:off x="439281" y="4047344"/>
            <a:ext cx="4537453" cy="2283863"/>
          </a:xfrm>
          <a:prstGeom prst="rect">
            <a:avLst/>
          </a:prstGeom>
        </p:spPr>
      </p:pic>
    </p:spTree>
    <p:extLst>
      <p:ext uri="{BB962C8B-B14F-4D97-AF65-F5344CB8AC3E}">
        <p14:creationId xmlns:p14="http://schemas.microsoft.com/office/powerpoint/2010/main" val="2455316535"/>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AA3FB-6F0D-646D-7B3D-AAD7298E102D}"/>
              </a:ext>
            </a:extLst>
          </p:cNvPr>
          <p:cNvSpPr>
            <a:spLocks noGrp="1"/>
          </p:cNvSpPr>
          <p:nvPr>
            <p:ph type="title"/>
          </p:nvPr>
        </p:nvSpPr>
        <p:spPr>
          <a:xfrm>
            <a:off x="228040" y="694345"/>
            <a:ext cx="5867960" cy="684185"/>
          </a:xfrm>
        </p:spPr>
        <p:txBody>
          <a:bodyPr wrap="square" anchor="ctr">
            <a:normAutofit fontScale="90000"/>
          </a:bodyPr>
          <a:lstStyle/>
          <a:p>
            <a:r>
              <a:rPr lang="en-US" altLang="ja-JP" sz="3600"/>
              <a:t>Duplicate Handling &amp; Missing Value Handling</a:t>
            </a:r>
            <a:br>
              <a:rPr lang="en-US" altLang="ja-JP" b="0"/>
            </a:br>
            <a:endParaRPr kumimoji="1" lang="ja-JP" altLang="en-US"/>
          </a:p>
        </p:txBody>
      </p:sp>
      <p:pic>
        <p:nvPicPr>
          <p:cNvPr id="13" name="Picture 12">
            <a:extLst>
              <a:ext uri="{FF2B5EF4-FFF2-40B4-BE49-F238E27FC236}">
                <a16:creationId xmlns:a16="http://schemas.microsoft.com/office/drawing/2014/main" id="{DA8E3A76-1FFC-8C8E-9F68-FCA533DE8B3E}"/>
              </a:ext>
            </a:extLst>
          </p:cNvPr>
          <p:cNvPicPr>
            <a:picLocks noChangeAspect="1"/>
          </p:cNvPicPr>
          <p:nvPr/>
        </p:nvPicPr>
        <p:blipFill>
          <a:blip r:embed="rId2"/>
          <a:stretch>
            <a:fillRect/>
          </a:stretch>
        </p:blipFill>
        <p:spPr>
          <a:xfrm>
            <a:off x="8433862" y="1094141"/>
            <a:ext cx="3758137" cy="5527376"/>
          </a:xfrm>
          <a:prstGeom prst="rect">
            <a:avLst/>
          </a:prstGeom>
        </p:spPr>
      </p:pic>
      <p:pic>
        <p:nvPicPr>
          <p:cNvPr id="15" name="Picture 14">
            <a:extLst>
              <a:ext uri="{FF2B5EF4-FFF2-40B4-BE49-F238E27FC236}">
                <a16:creationId xmlns:a16="http://schemas.microsoft.com/office/drawing/2014/main" id="{DFA1D535-919D-1AD6-E8EB-345490D4373C}"/>
              </a:ext>
            </a:extLst>
          </p:cNvPr>
          <p:cNvPicPr>
            <a:picLocks noChangeAspect="1"/>
          </p:cNvPicPr>
          <p:nvPr/>
        </p:nvPicPr>
        <p:blipFill>
          <a:blip r:embed="rId3"/>
          <a:stretch>
            <a:fillRect/>
          </a:stretch>
        </p:blipFill>
        <p:spPr>
          <a:xfrm>
            <a:off x="5250703" y="2765475"/>
            <a:ext cx="3183159" cy="3856041"/>
          </a:xfrm>
          <a:prstGeom prst="rect">
            <a:avLst/>
          </a:prstGeom>
        </p:spPr>
      </p:pic>
      <p:sp>
        <p:nvSpPr>
          <p:cNvPr id="17" name="TextBox 16">
            <a:extLst>
              <a:ext uri="{FF2B5EF4-FFF2-40B4-BE49-F238E27FC236}">
                <a16:creationId xmlns:a16="http://schemas.microsoft.com/office/drawing/2014/main" id="{8AC5538C-673F-83DC-FD8B-2825EAD6E9D6}"/>
              </a:ext>
            </a:extLst>
          </p:cNvPr>
          <p:cNvSpPr txBox="1"/>
          <p:nvPr/>
        </p:nvSpPr>
        <p:spPr>
          <a:xfrm>
            <a:off x="199937" y="1378530"/>
            <a:ext cx="4179578" cy="2031325"/>
          </a:xfrm>
          <a:prstGeom prst="rect">
            <a:avLst/>
          </a:prstGeom>
          <a:noFill/>
        </p:spPr>
        <p:txBody>
          <a:bodyPr wrap="square">
            <a:spAutoFit/>
          </a:bodyPr>
          <a:lstStyle/>
          <a:p>
            <a:pPr>
              <a:buNone/>
            </a:pPr>
            <a:r>
              <a:rPr lang="en-US" altLang="ja-JP" b="1"/>
              <a:t>Imputasi dengan Mean (Rata-rata)</a:t>
            </a:r>
          </a:p>
          <a:p>
            <a:pPr>
              <a:buFont typeface="Arial" panose="020B0604020202020204" pitchFamily="34" charset="0"/>
              <a:buChar char="•"/>
            </a:pPr>
            <a:r>
              <a:rPr lang="en-US" altLang="ja-JP" b="1"/>
              <a:t>rating</a:t>
            </a:r>
            <a:r>
              <a:rPr lang="en-US" altLang="ja-JP"/>
              <a:t> → </a:t>
            </a:r>
            <a:r>
              <a:rPr lang="en-US" altLang="ja-JP" b="1"/>
              <a:t>4.76</a:t>
            </a:r>
            <a:endParaRPr lang="en-US" altLang="ja-JP"/>
          </a:p>
          <a:p>
            <a:pPr>
              <a:buFont typeface="Arial" panose="020B0604020202020204" pitchFamily="34" charset="0"/>
              <a:buChar char="•"/>
            </a:pPr>
            <a:r>
              <a:rPr lang="en-US" altLang="ja-JP" b="1"/>
              <a:t>harga_booking</a:t>
            </a:r>
            <a:r>
              <a:rPr lang="en-US" altLang="ja-JP"/>
              <a:t> → </a:t>
            </a:r>
            <a:r>
              <a:rPr lang="en-US" altLang="ja-JP" b="1"/>
              <a:t>206.60</a:t>
            </a:r>
            <a:endParaRPr lang="en-US" altLang="ja-JP"/>
          </a:p>
          <a:p>
            <a:pPr>
              <a:buFont typeface="Arial" panose="020B0604020202020204" pitchFamily="34" charset="0"/>
              <a:buChar char="•"/>
            </a:pPr>
            <a:r>
              <a:rPr lang="en-US" altLang="ja-JP" b="1"/>
              <a:t>price_per_night</a:t>
            </a:r>
            <a:r>
              <a:rPr lang="en-US" altLang="ja-JP"/>
              <a:t> → </a:t>
            </a:r>
            <a:r>
              <a:rPr lang="en-US" altLang="ja-JP" b="1"/>
              <a:t>169.52</a:t>
            </a:r>
            <a:endParaRPr lang="en-US" altLang="ja-JP"/>
          </a:p>
          <a:p>
            <a:pPr>
              <a:buFont typeface="Arial" panose="020B0604020202020204" pitchFamily="34" charset="0"/>
              <a:buChar char="•"/>
            </a:pPr>
            <a:r>
              <a:rPr lang="en-US" altLang="ja-JP" b="1"/>
              <a:t>cleanliness_value</a:t>
            </a:r>
            <a:r>
              <a:rPr lang="en-US" altLang="ja-JP"/>
              <a:t> → </a:t>
            </a:r>
            <a:r>
              <a:rPr lang="en-US" altLang="ja-JP" b="1"/>
              <a:t>4.74</a:t>
            </a:r>
            <a:endParaRPr lang="en-US" altLang="ja-JP"/>
          </a:p>
          <a:p>
            <a:pPr>
              <a:buFont typeface="Arial" panose="020B0604020202020204" pitchFamily="34" charset="0"/>
              <a:buChar char="•"/>
            </a:pPr>
            <a:r>
              <a:rPr lang="en-US" altLang="ja-JP" b="1"/>
              <a:t>accuracy_value</a:t>
            </a:r>
            <a:r>
              <a:rPr lang="en-US" altLang="ja-JP"/>
              <a:t> → </a:t>
            </a:r>
            <a:r>
              <a:rPr lang="en-US" altLang="ja-JP" b="1"/>
              <a:t>4.84</a:t>
            </a:r>
            <a:endParaRPr lang="en-US" altLang="ja-JP"/>
          </a:p>
          <a:p>
            <a:pPr>
              <a:buFont typeface="Arial" panose="020B0604020202020204" pitchFamily="34" charset="0"/>
              <a:buChar char="•"/>
            </a:pPr>
            <a:r>
              <a:rPr lang="en-US" altLang="ja-JP" b="1"/>
              <a:t>check_in_overall_rating_value</a:t>
            </a:r>
            <a:r>
              <a:rPr lang="en-US" altLang="ja-JP"/>
              <a:t> → </a:t>
            </a:r>
            <a:r>
              <a:rPr lang="en-US" altLang="ja-JP" b="1"/>
              <a:t>4.81</a:t>
            </a:r>
            <a:endParaRPr lang="en-US" altLang="ja-JP"/>
          </a:p>
          <a:p>
            <a:pPr>
              <a:buFont typeface="Arial" panose="020B0604020202020204" pitchFamily="34" charset="0"/>
              <a:buChar char="•"/>
            </a:pPr>
            <a:r>
              <a:rPr lang="en-US" altLang="ja-JP" b="1"/>
              <a:t>communication_value</a:t>
            </a:r>
            <a:r>
              <a:rPr lang="en-US" altLang="ja-JP"/>
              <a:t> → </a:t>
            </a:r>
            <a:r>
              <a:rPr lang="en-US" altLang="ja-JP" b="1"/>
              <a:t>4.79</a:t>
            </a:r>
            <a:endParaRPr lang="en-US" altLang="ja-JP"/>
          </a:p>
          <a:p>
            <a:pPr>
              <a:buFont typeface="Arial" panose="020B0604020202020204" pitchFamily="34" charset="0"/>
              <a:buChar char="•"/>
            </a:pPr>
            <a:r>
              <a:rPr lang="en-US" altLang="ja-JP" b="1"/>
              <a:t>values_value</a:t>
            </a:r>
            <a:r>
              <a:rPr lang="en-US" altLang="ja-JP"/>
              <a:t> → </a:t>
            </a:r>
            <a:r>
              <a:rPr lang="en-US" altLang="ja-JP" b="1"/>
              <a:t>4.75</a:t>
            </a:r>
            <a:endParaRPr lang="en-US" altLang="ja-JP"/>
          </a:p>
        </p:txBody>
      </p:sp>
      <p:sp>
        <p:nvSpPr>
          <p:cNvPr id="19" name="TextBox 18">
            <a:extLst>
              <a:ext uri="{FF2B5EF4-FFF2-40B4-BE49-F238E27FC236}">
                <a16:creationId xmlns:a16="http://schemas.microsoft.com/office/drawing/2014/main" id="{9C6A044F-5DF9-FD9D-FAD0-3634BE5E574C}"/>
              </a:ext>
            </a:extLst>
          </p:cNvPr>
          <p:cNvSpPr txBox="1"/>
          <p:nvPr/>
        </p:nvSpPr>
        <p:spPr>
          <a:xfrm>
            <a:off x="572813" y="3466945"/>
            <a:ext cx="3534491" cy="1600438"/>
          </a:xfrm>
          <a:prstGeom prst="rect">
            <a:avLst/>
          </a:prstGeom>
          <a:noFill/>
        </p:spPr>
        <p:txBody>
          <a:bodyPr wrap="square">
            <a:spAutoFit/>
          </a:bodyPr>
          <a:lstStyle/>
          <a:p>
            <a:pPr>
              <a:buNone/>
            </a:pPr>
            <a:r>
              <a:rPr lang="en-US" altLang="ja-JP" b="1"/>
              <a:t>Imputasi dengan Mode (Modus)</a:t>
            </a:r>
          </a:p>
          <a:p>
            <a:pPr>
              <a:buFont typeface="Arial" panose="020B0604020202020204" pitchFamily="34" charset="0"/>
              <a:buChar char="•"/>
            </a:pPr>
            <a:r>
              <a:rPr lang="en-US" altLang="ja-JP" b="1"/>
              <a:t>guest_count</a:t>
            </a:r>
            <a:r>
              <a:rPr lang="en-US" altLang="ja-JP"/>
              <a:t> → </a:t>
            </a:r>
            <a:r>
              <a:rPr lang="en-US" altLang="ja-JP" b="1"/>
              <a:t>2.00</a:t>
            </a:r>
            <a:endParaRPr lang="en-US" altLang="ja-JP"/>
          </a:p>
          <a:p>
            <a:pPr>
              <a:buFont typeface="Arial" panose="020B0604020202020204" pitchFamily="34" charset="0"/>
              <a:buChar char="•"/>
            </a:pPr>
            <a:r>
              <a:rPr lang="en-US" altLang="ja-JP" b="1"/>
              <a:t>extracted_guest_count</a:t>
            </a:r>
            <a:r>
              <a:rPr lang="en-US" altLang="ja-JP"/>
              <a:t> → </a:t>
            </a:r>
            <a:r>
              <a:rPr lang="en-US" altLang="ja-JP" b="1"/>
              <a:t>2.00</a:t>
            </a:r>
            <a:endParaRPr lang="en-US" altLang="ja-JP"/>
          </a:p>
          <a:p>
            <a:pPr>
              <a:buFont typeface="Arial" panose="020B0604020202020204" pitchFamily="34" charset="0"/>
              <a:buChar char="•"/>
            </a:pPr>
            <a:r>
              <a:rPr lang="en-US" altLang="ja-JP" b="1"/>
              <a:t>extracted_bedroom_count</a:t>
            </a:r>
            <a:r>
              <a:rPr lang="en-US" altLang="ja-JP"/>
              <a:t> → </a:t>
            </a:r>
            <a:r>
              <a:rPr lang="en-US" altLang="ja-JP" b="1"/>
              <a:t>1.00</a:t>
            </a:r>
            <a:endParaRPr lang="en-US" altLang="ja-JP"/>
          </a:p>
          <a:p>
            <a:pPr>
              <a:buFont typeface="Arial" panose="020B0604020202020204" pitchFamily="34" charset="0"/>
              <a:buChar char="•"/>
            </a:pPr>
            <a:r>
              <a:rPr lang="en-US" altLang="ja-JP" b="1"/>
              <a:t>extracted_bed_count</a:t>
            </a:r>
            <a:r>
              <a:rPr lang="en-US" altLang="ja-JP"/>
              <a:t> → </a:t>
            </a:r>
            <a:r>
              <a:rPr lang="en-US" altLang="ja-JP" b="1"/>
              <a:t>1.00</a:t>
            </a:r>
            <a:endParaRPr lang="en-US" altLang="ja-JP"/>
          </a:p>
          <a:p>
            <a:pPr>
              <a:buFont typeface="Arial" panose="020B0604020202020204" pitchFamily="34" charset="0"/>
              <a:buChar char="•"/>
            </a:pPr>
            <a:r>
              <a:rPr lang="en-US" altLang="ja-JP" b="1"/>
              <a:t>jumlah_malam</a:t>
            </a:r>
            <a:r>
              <a:rPr lang="en-US" altLang="ja-JP"/>
              <a:t> → </a:t>
            </a:r>
            <a:r>
              <a:rPr lang="en-US" altLang="ja-JP" b="1"/>
              <a:t>1.00</a:t>
            </a:r>
            <a:endParaRPr lang="en-US" altLang="ja-JP"/>
          </a:p>
          <a:p>
            <a:pPr>
              <a:buFont typeface="Arial" panose="020B0604020202020204" pitchFamily="34" charset="0"/>
              <a:buChar char="•"/>
            </a:pPr>
            <a:r>
              <a:rPr lang="en-US" altLang="ja-JP" b="1"/>
              <a:t>bathroom_type</a:t>
            </a:r>
            <a:r>
              <a:rPr lang="en-US" altLang="ja-JP"/>
              <a:t> → </a:t>
            </a:r>
            <a:r>
              <a:rPr lang="en-US" altLang="ja-JP" b="1"/>
              <a:t>"bathroom"</a:t>
            </a:r>
            <a:endParaRPr lang="en-US" altLang="ja-JP"/>
          </a:p>
        </p:txBody>
      </p:sp>
      <p:sp>
        <p:nvSpPr>
          <p:cNvPr id="21" name="TextBox 20">
            <a:extLst>
              <a:ext uri="{FF2B5EF4-FFF2-40B4-BE49-F238E27FC236}">
                <a16:creationId xmlns:a16="http://schemas.microsoft.com/office/drawing/2014/main" id="{A8EF0CBF-E01D-7105-3474-0E6EC4FF1B17}"/>
              </a:ext>
            </a:extLst>
          </p:cNvPr>
          <p:cNvSpPr txBox="1"/>
          <p:nvPr/>
        </p:nvSpPr>
        <p:spPr>
          <a:xfrm>
            <a:off x="228040" y="5283951"/>
            <a:ext cx="3534491" cy="523220"/>
          </a:xfrm>
          <a:prstGeom prst="rect">
            <a:avLst/>
          </a:prstGeom>
          <a:noFill/>
        </p:spPr>
        <p:txBody>
          <a:bodyPr wrap="square">
            <a:spAutoFit/>
          </a:bodyPr>
          <a:lstStyle/>
          <a:p>
            <a:pPr>
              <a:buNone/>
            </a:pPr>
            <a:r>
              <a:rPr lang="en-US" altLang="ja-JP" b="1"/>
              <a:t>Imputasi dengan Nilai Konstan</a:t>
            </a:r>
          </a:p>
          <a:p>
            <a:pPr>
              <a:buFont typeface="Arial" panose="020B0604020202020204" pitchFamily="34" charset="0"/>
              <a:buChar char="•"/>
            </a:pPr>
            <a:r>
              <a:rPr lang="en-US" altLang="ja-JP" b="1"/>
              <a:t>extracted_bathroom_count</a:t>
            </a:r>
            <a:r>
              <a:rPr lang="en-US" altLang="ja-JP"/>
              <a:t> → </a:t>
            </a:r>
            <a:r>
              <a:rPr lang="en-US" altLang="ja-JP" b="1"/>
              <a:t>1</a:t>
            </a:r>
            <a:endParaRPr lang="en-US" altLang="ja-JP"/>
          </a:p>
        </p:txBody>
      </p:sp>
    </p:spTree>
    <p:extLst>
      <p:ext uri="{BB962C8B-B14F-4D97-AF65-F5344CB8AC3E}">
        <p14:creationId xmlns:p14="http://schemas.microsoft.com/office/powerpoint/2010/main" val="172737808"/>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Freeform: Shape 47">
            <a:extLst>
              <a:ext uri="{FF2B5EF4-FFF2-40B4-BE49-F238E27FC236}">
                <a16:creationId xmlns:a16="http://schemas.microsoft.com/office/drawing/2014/main" id="{2587169E-2A0C-4EEA-BF70-71E2BC404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29686" cy="3469184"/>
          </a:xfrm>
          <a:custGeom>
            <a:avLst/>
            <a:gdLst>
              <a:gd name="connsiteX0" fmla="*/ 0 w 4229686"/>
              <a:gd name="connsiteY0" fmla="*/ 0 h 3469184"/>
              <a:gd name="connsiteX1" fmla="*/ 3937282 w 4229686"/>
              <a:gd name="connsiteY1" fmla="*/ 0 h 3469184"/>
              <a:gd name="connsiteX2" fmla="*/ 3947509 w 4229686"/>
              <a:gd name="connsiteY2" fmla="*/ 16834 h 3469184"/>
              <a:gd name="connsiteX3" fmla="*/ 4229686 w 4229686"/>
              <a:gd name="connsiteY3" fmla="*/ 1131238 h 3469184"/>
              <a:gd name="connsiteX4" fmla="*/ 1891740 w 4229686"/>
              <a:gd name="connsiteY4" fmla="*/ 3469184 h 3469184"/>
              <a:gd name="connsiteX5" fmla="*/ 87667 w 4229686"/>
              <a:gd name="connsiteY5" fmla="*/ 2618389 h 3469184"/>
              <a:gd name="connsiteX6" fmla="*/ 0 w 4229686"/>
              <a:gd name="connsiteY6" fmla="*/ 2501153 h 346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9686" h="3469184">
                <a:moveTo>
                  <a:pt x="0" y="0"/>
                </a:moveTo>
                <a:lnTo>
                  <a:pt x="3937282" y="0"/>
                </a:lnTo>
                <a:lnTo>
                  <a:pt x="3947509" y="16834"/>
                </a:lnTo>
                <a:cubicBezTo>
                  <a:pt x="4127466" y="348105"/>
                  <a:pt x="4229686" y="727734"/>
                  <a:pt x="4229686" y="1131238"/>
                </a:cubicBezTo>
                <a:cubicBezTo>
                  <a:pt x="4229686" y="2422450"/>
                  <a:pt x="3182952" y="3469184"/>
                  <a:pt x="1891740" y="3469184"/>
                </a:cubicBezTo>
                <a:cubicBezTo>
                  <a:pt x="1165433" y="3469184"/>
                  <a:pt x="516481" y="3137991"/>
                  <a:pt x="87667" y="2618389"/>
                </a:cubicBezTo>
                <a:lnTo>
                  <a:pt x="0" y="25011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1645" y="3853046"/>
            <a:ext cx="457824" cy="4454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F6EB9B19-D8F1-4EB1-AA3B-A92D9BCE2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94561" y="2928977"/>
            <a:ext cx="5010226" cy="3929025"/>
          </a:xfrm>
          <a:custGeom>
            <a:avLst/>
            <a:gdLst>
              <a:gd name="connsiteX0" fmla="*/ 2505113 w 5010226"/>
              <a:gd name="connsiteY0" fmla="*/ 0 h 3929025"/>
              <a:gd name="connsiteX1" fmla="*/ 5010226 w 5010226"/>
              <a:gd name="connsiteY1" fmla="*/ 2505113 h 3929025"/>
              <a:gd name="connsiteX2" fmla="*/ 4582392 w 5010226"/>
              <a:gd name="connsiteY2" fmla="*/ 3905746 h 3929025"/>
              <a:gd name="connsiteX3" fmla="*/ 4564985 w 5010226"/>
              <a:gd name="connsiteY3" fmla="*/ 3929025 h 3929025"/>
              <a:gd name="connsiteX4" fmla="*/ 445242 w 5010226"/>
              <a:gd name="connsiteY4" fmla="*/ 3929025 h 3929025"/>
              <a:gd name="connsiteX5" fmla="*/ 427834 w 5010226"/>
              <a:gd name="connsiteY5" fmla="*/ 3905746 h 3929025"/>
              <a:gd name="connsiteX6" fmla="*/ 0 w 5010226"/>
              <a:gd name="connsiteY6" fmla="*/ 2505113 h 3929025"/>
              <a:gd name="connsiteX7" fmla="*/ 2505113 w 5010226"/>
              <a:gd name="connsiteY7" fmla="*/ 0 h 392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226" h="3929025">
                <a:moveTo>
                  <a:pt x="2505113" y="0"/>
                </a:moveTo>
                <a:cubicBezTo>
                  <a:pt x="3888649" y="0"/>
                  <a:pt x="5010226" y="1121577"/>
                  <a:pt x="5010226" y="2505113"/>
                </a:cubicBezTo>
                <a:cubicBezTo>
                  <a:pt x="5010226" y="3023939"/>
                  <a:pt x="4852505" y="3505927"/>
                  <a:pt x="4582392" y="3905746"/>
                </a:cubicBezTo>
                <a:lnTo>
                  <a:pt x="4564985" y="3929025"/>
                </a:lnTo>
                <a:lnTo>
                  <a:pt x="445242" y="3929025"/>
                </a:lnTo>
                <a:lnTo>
                  <a:pt x="427834" y="3905746"/>
                </a:lnTo>
                <a:cubicBezTo>
                  <a:pt x="157722" y="3505927"/>
                  <a:pt x="0" y="3023939"/>
                  <a:pt x="0" y="2505113"/>
                </a:cubicBezTo>
                <a:cubicBezTo>
                  <a:pt x="0" y="1121577"/>
                  <a:pt x="1121577" y="0"/>
                  <a:pt x="2505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Arc 48">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915428">
            <a:off x="8549639" y="1895148"/>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9F5960C-68E9-4D17-B117-6574276485BA}"/>
              </a:ext>
            </a:extLst>
          </p:cNvPr>
          <p:cNvSpPr txBox="1"/>
          <p:nvPr/>
        </p:nvSpPr>
        <p:spPr>
          <a:xfrm>
            <a:off x="6195869" y="742963"/>
            <a:ext cx="5206091" cy="97503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ja-JP" sz="6000" b="0" i="0" kern="1200">
                <a:solidFill>
                  <a:srgbClr val="FFFFFF"/>
                </a:solidFill>
                <a:effectLst/>
                <a:latin typeface="+mj-lt"/>
                <a:ea typeface="+mj-ea"/>
                <a:cs typeface="+mj-cs"/>
              </a:rPr>
              <a:t>oulier handling</a:t>
            </a:r>
            <a:endParaRPr lang="en-US" altLang="ja-JP" sz="6000" kern="120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7F32E484-2E11-B4B3-8CF4-75A3847AFBED}"/>
              </a:ext>
            </a:extLst>
          </p:cNvPr>
          <p:cNvPicPr>
            <a:picLocks noChangeAspect="1"/>
          </p:cNvPicPr>
          <p:nvPr/>
        </p:nvPicPr>
        <p:blipFill>
          <a:blip r:embed="rId2"/>
          <a:stretch>
            <a:fillRect/>
          </a:stretch>
        </p:blipFill>
        <p:spPr>
          <a:xfrm>
            <a:off x="734575" y="274785"/>
            <a:ext cx="2492498" cy="2492498"/>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pic>
        <p:nvPicPr>
          <p:cNvPr id="4" name="Picture 3">
            <a:extLst>
              <a:ext uri="{FF2B5EF4-FFF2-40B4-BE49-F238E27FC236}">
                <a16:creationId xmlns:a16="http://schemas.microsoft.com/office/drawing/2014/main" id="{250F2C97-B977-CB2B-0ECB-F474648D3967}"/>
              </a:ext>
            </a:extLst>
          </p:cNvPr>
          <p:cNvPicPr>
            <a:picLocks noChangeAspect="1"/>
          </p:cNvPicPr>
          <p:nvPr/>
        </p:nvPicPr>
        <p:blipFill>
          <a:blip r:embed="rId3"/>
          <a:stretch>
            <a:fillRect/>
          </a:stretch>
        </p:blipFill>
        <p:spPr>
          <a:xfrm>
            <a:off x="3090631" y="4169681"/>
            <a:ext cx="2896987" cy="2017801"/>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
        <p:nvSpPr>
          <p:cNvPr id="7" name="TextBox 6">
            <a:extLst>
              <a:ext uri="{FF2B5EF4-FFF2-40B4-BE49-F238E27FC236}">
                <a16:creationId xmlns:a16="http://schemas.microsoft.com/office/drawing/2014/main" id="{600B08BE-771C-716F-7847-194AF53F1A8D}"/>
              </a:ext>
            </a:extLst>
          </p:cNvPr>
          <p:cNvSpPr txBox="1"/>
          <p:nvPr/>
        </p:nvSpPr>
        <p:spPr>
          <a:xfrm>
            <a:off x="6810344" y="2905780"/>
            <a:ext cx="3977143" cy="646331"/>
          </a:xfrm>
          <a:prstGeom prst="rect">
            <a:avLst/>
          </a:prstGeom>
          <a:noFill/>
        </p:spPr>
        <p:txBody>
          <a:bodyPr wrap="square">
            <a:spAutoFit/>
          </a:bodyPr>
          <a:lstStyle/>
          <a:p>
            <a:pPr>
              <a:buNone/>
            </a:pPr>
            <a:r>
              <a:rPr lang="en-US" altLang="ja-JP" sz="1800">
                <a:solidFill>
                  <a:schemeClr val="bg1"/>
                </a:solidFill>
              </a:rPr>
              <a:t>Outlier ini berasal dari data asli sehinngga tidak perlu penanganan</a:t>
            </a:r>
          </a:p>
        </p:txBody>
      </p:sp>
    </p:spTree>
    <p:extLst>
      <p:ext uri="{BB962C8B-B14F-4D97-AF65-F5344CB8AC3E}">
        <p14:creationId xmlns:p14="http://schemas.microsoft.com/office/powerpoint/2010/main" val="3772139432"/>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1316D4-3C67-369E-3930-0AA0870633F8}"/>
              </a:ext>
            </a:extLst>
          </p:cNvPr>
          <p:cNvSpPr txBox="1"/>
          <p:nvPr/>
        </p:nvSpPr>
        <p:spPr>
          <a:xfrm>
            <a:off x="4474462" y="630936"/>
            <a:ext cx="7074409"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ja-JP" sz="1500" b="1" i="0" kern="1200">
                <a:solidFill>
                  <a:srgbClr val="FFFFFF"/>
                </a:solidFill>
                <a:effectLst/>
                <a:latin typeface="+mn-lt"/>
                <a:ea typeface="+mn-ea"/>
                <a:cs typeface="+mn-cs"/>
              </a:rPr>
              <a:t>Encoding</a:t>
            </a:r>
            <a:r>
              <a:rPr lang="en-US" altLang="ja-JP" sz="1500" b="0" i="0" kern="1200">
                <a:solidFill>
                  <a:srgbClr val="FFFFFF"/>
                </a:solidFill>
                <a:effectLst/>
                <a:latin typeface="+mn-lt"/>
                <a:ea typeface="+mn-ea"/>
                <a:cs typeface="+mn-cs"/>
              </a:rPr>
              <a:t> dalam konteks </a:t>
            </a:r>
            <a:r>
              <a:rPr lang="en-US" altLang="ja-JP" sz="1500" b="1" i="0" kern="1200">
                <a:solidFill>
                  <a:srgbClr val="FFFFFF"/>
                </a:solidFill>
                <a:effectLst/>
                <a:latin typeface="+mn-lt"/>
                <a:ea typeface="+mn-ea"/>
                <a:cs typeface="+mn-cs"/>
              </a:rPr>
              <a:t>data science</a:t>
            </a:r>
            <a:r>
              <a:rPr lang="en-US" altLang="ja-JP" sz="1500" b="0" i="0" kern="1200">
                <a:solidFill>
                  <a:srgbClr val="FFFFFF"/>
                </a:solidFill>
                <a:effectLst/>
                <a:latin typeface="+mn-lt"/>
                <a:ea typeface="+mn-ea"/>
                <a:cs typeface="+mn-cs"/>
              </a:rPr>
              <a:t> adalah proses </a:t>
            </a:r>
            <a:r>
              <a:rPr lang="en-US" altLang="ja-JP" sz="1500" b="1" i="0" kern="1200">
                <a:solidFill>
                  <a:srgbClr val="FFFFFF"/>
                </a:solidFill>
                <a:effectLst/>
                <a:latin typeface="+mn-lt"/>
                <a:ea typeface="+mn-ea"/>
                <a:cs typeface="+mn-cs"/>
              </a:rPr>
              <a:t>mengubah data dari bentuk kategorikal atau teks menjadi bentuk numerik</a:t>
            </a:r>
            <a:r>
              <a:rPr lang="en-US" altLang="ja-JP" sz="1500" b="0" i="0" kern="1200">
                <a:solidFill>
                  <a:srgbClr val="FFFFFF"/>
                </a:solidFill>
                <a:effectLst/>
                <a:latin typeface="+mn-lt"/>
                <a:ea typeface="+mn-ea"/>
                <a:cs typeface="+mn-cs"/>
              </a:rPr>
              <a:t> agar bisa dipahami dan diproses oleh algoritma machine learning.</a:t>
            </a:r>
          </a:p>
          <a:p>
            <a:pPr indent="-228600">
              <a:lnSpc>
                <a:spcPct val="90000"/>
              </a:lnSpc>
              <a:spcAft>
                <a:spcPts val="600"/>
              </a:spcAft>
              <a:buFont typeface="Arial" panose="020B0604020202020204" pitchFamily="34" charset="0"/>
              <a:buChar char="•"/>
            </a:pPr>
            <a:r>
              <a:rPr lang="en-US" altLang="ja-JP" sz="1500" b="0" i="0" kern="1200">
                <a:solidFill>
                  <a:srgbClr val="FFFFFF"/>
                </a:solidFill>
                <a:effectLst/>
                <a:latin typeface="+mn-lt"/>
                <a:ea typeface="+mn-ea"/>
                <a:cs typeface="+mn-cs"/>
              </a:rPr>
              <a:t>Alasannya sederhana: </a:t>
            </a:r>
            <a:r>
              <a:rPr lang="en-US" altLang="ja-JP" sz="1500" b="1" i="0" kern="1200">
                <a:solidFill>
                  <a:srgbClr val="FFFFFF"/>
                </a:solidFill>
                <a:effectLst/>
                <a:latin typeface="+mn-lt"/>
                <a:ea typeface="+mn-ea"/>
                <a:cs typeface="+mn-cs"/>
              </a:rPr>
              <a:t>komputer dan algoritma ML bekerja dengan angka</a:t>
            </a:r>
            <a:r>
              <a:rPr lang="en-US" altLang="ja-JP" sz="1500" b="0" i="0" kern="1200">
                <a:solidFill>
                  <a:srgbClr val="FFFFFF"/>
                </a:solidFill>
                <a:effectLst/>
                <a:latin typeface="+mn-lt"/>
                <a:ea typeface="+mn-ea"/>
                <a:cs typeface="+mn-cs"/>
              </a:rPr>
              <a:t>, bukan teks atau simbol.</a:t>
            </a:r>
          </a:p>
        </p:txBody>
      </p:sp>
      <p:pic>
        <p:nvPicPr>
          <p:cNvPr id="7" name="Picture 6">
            <a:extLst>
              <a:ext uri="{FF2B5EF4-FFF2-40B4-BE49-F238E27FC236}">
                <a16:creationId xmlns:a16="http://schemas.microsoft.com/office/drawing/2014/main" id="{9399D0B2-566A-BFB3-AE76-D0A4D9713F2D}"/>
              </a:ext>
            </a:extLst>
          </p:cNvPr>
          <p:cNvPicPr>
            <a:picLocks noChangeAspect="1"/>
          </p:cNvPicPr>
          <p:nvPr/>
        </p:nvPicPr>
        <p:blipFill>
          <a:blip r:embed="rId2"/>
          <a:stretch>
            <a:fillRect/>
          </a:stretch>
        </p:blipFill>
        <p:spPr>
          <a:xfrm>
            <a:off x="1747536" y="2971800"/>
            <a:ext cx="8684735" cy="3278488"/>
          </a:xfrm>
          <a:prstGeom prst="rect">
            <a:avLst/>
          </a:prstGeom>
        </p:spPr>
      </p:pic>
      <p:sp>
        <p:nvSpPr>
          <p:cNvPr id="9" name="TextBox 8">
            <a:extLst>
              <a:ext uri="{FF2B5EF4-FFF2-40B4-BE49-F238E27FC236}">
                <a16:creationId xmlns:a16="http://schemas.microsoft.com/office/drawing/2014/main" id="{58945D99-D172-F3FB-B354-7BCB4862E84D}"/>
              </a:ext>
            </a:extLst>
          </p:cNvPr>
          <p:cNvSpPr txBox="1"/>
          <p:nvPr/>
        </p:nvSpPr>
        <p:spPr>
          <a:xfrm>
            <a:off x="656708" y="719511"/>
            <a:ext cx="2485581" cy="590931"/>
          </a:xfrm>
          <a:prstGeom prst="rect">
            <a:avLst/>
          </a:prstGeom>
          <a:noFill/>
        </p:spPr>
        <p:txBody>
          <a:bodyPr wrap="square">
            <a:spAutoFit/>
          </a:bodyPr>
          <a:lstStyle/>
          <a:p>
            <a:pPr>
              <a:lnSpc>
                <a:spcPct val="90000"/>
              </a:lnSpc>
              <a:spcAft>
                <a:spcPts val="600"/>
              </a:spcAft>
            </a:pPr>
            <a:r>
              <a:rPr lang="en-US" altLang="ja-JP" sz="3600" b="1" i="0" kern="1200">
                <a:solidFill>
                  <a:schemeClr val="bg1"/>
                </a:solidFill>
                <a:effectLst/>
                <a:latin typeface="+mn-lt"/>
                <a:ea typeface="+mn-ea"/>
                <a:cs typeface="+mn-cs"/>
              </a:rPr>
              <a:t>Encoding</a:t>
            </a:r>
          </a:p>
        </p:txBody>
      </p:sp>
    </p:spTree>
    <p:extLst>
      <p:ext uri="{BB962C8B-B14F-4D97-AF65-F5344CB8AC3E}">
        <p14:creationId xmlns:p14="http://schemas.microsoft.com/office/powerpoint/2010/main" val="3733339658"/>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8C7201-2C51-60E9-6B01-C4A9F025B22E}"/>
              </a:ext>
            </a:extLst>
          </p:cNvPr>
          <p:cNvSpPr>
            <a:spLocks noGrp="1"/>
          </p:cNvSpPr>
          <p:nvPr>
            <p:ph type="body" idx="3"/>
          </p:nvPr>
        </p:nvSpPr>
        <p:spPr>
          <a:xfrm>
            <a:off x="536916" y="2114097"/>
            <a:ext cx="5157787" cy="3299732"/>
          </a:xfrm>
        </p:spPr>
        <p:txBody>
          <a:bodyPr>
            <a:normAutofit/>
          </a:bodyPr>
          <a:lstStyle/>
          <a:p>
            <a:pPr algn="just"/>
            <a:r>
              <a:rPr lang="en-US" altLang="ja-JP" sz="1800" b="1"/>
              <a:t>Exploratory Data Analysis</a:t>
            </a:r>
            <a:r>
              <a:rPr lang="en-US" altLang="ja-JP" sz="1800"/>
              <a:t>, yakni proses eksplorasi data yang dilakukan sebelum pemodelan. Tujuannya adalah memahami struktur dan kualitas data, mengidentifikasi pola serta hubungan antarvariabel, dan merumuskan hipotesis beserta rencana tindak lanjut—meliputi pembersihan data, pemilihan fitur yang relevan, dan langkah persiapan lainnya.</a:t>
            </a:r>
            <a:endParaRPr kumimoji="1" lang="ja-JP" altLang="en-US" sz="1800"/>
          </a:p>
        </p:txBody>
      </p:sp>
      <p:sp>
        <p:nvSpPr>
          <p:cNvPr id="6" name="Title 1">
            <a:extLst>
              <a:ext uri="{FF2B5EF4-FFF2-40B4-BE49-F238E27FC236}">
                <a16:creationId xmlns:a16="http://schemas.microsoft.com/office/drawing/2014/main" id="{C511D2CF-93D7-98FC-4240-2FE71145E44E}"/>
              </a:ext>
            </a:extLst>
          </p:cNvPr>
          <p:cNvSpPr>
            <a:spLocks noGrp="1"/>
          </p:cNvSpPr>
          <p:nvPr>
            <p:ph type="title"/>
          </p:nvPr>
        </p:nvSpPr>
        <p:spPr>
          <a:xfrm>
            <a:off x="486910" y="565760"/>
            <a:ext cx="5257800" cy="1325563"/>
          </a:xfrm>
        </p:spPr>
        <p:txBody>
          <a:bodyPr/>
          <a:lstStyle/>
          <a:p>
            <a:pPr algn="ctr"/>
            <a:r>
              <a:rPr lang="en-US" altLang="ja-JP"/>
              <a:t>Exploratory Data Analysis (EDA)</a:t>
            </a:r>
            <a:endParaRPr kumimoji="1" lang="ja-JP" altLang="en-US"/>
          </a:p>
        </p:txBody>
      </p:sp>
      <p:sp>
        <p:nvSpPr>
          <p:cNvPr id="13" name="Picture Placeholder 12">
            <a:extLst>
              <a:ext uri="{FF2B5EF4-FFF2-40B4-BE49-F238E27FC236}">
                <a16:creationId xmlns:a16="http://schemas.microsoft.com/office/drawing/2014/main" id="{372A9AD2-86B9-9371-CB94-5A3C21C48E84}"/>
              </a:ext>
            </a:extLst>
          </p:cNvPr>
          <p:cNvSpPr>
            <a:spLocks noGrp="1"/>
          </p:cNvSpPr>
          <p:nvPr>
            <p:ph type="pic" idx="2"/>
          </p:nvPr>
        </p:nvSpPr>
        <p:spPr/>
        <p:txBody>
          <a:bodyPr/>
          <a:lstStyle/>
          <a:p>
            <a:endParaRPr lang="ja-JP" altLang="en-US"/>
          </a:p>
        </p:txBody>
      </p:sp>
      <p:pic>
        <p:nvPicPr>
          <p:cNvPr id="14" name="Picture 13">
            <a:extLst>
              <a:ext uri="{FF2B5EF4-FFF2-40B4-BE49-F238E27FC236}">
                <a16:creationId xmlns:a16="http://schemas.microsoft.com/office/drawing/2014/main" id="{5B2323CA-2BFF-3656-8C19-B4E840CCC51D}"/>
              </a:ext>
            </a:extLst>
          </p:cNvPr>
          <p:cNvPicPr>
            <a:picLocks noChangeAspect="1"/>
          </p:cNvPicPr>
          <p:nvPr/>
        </p:nvPicPr>
        <p:blipFill>
          <a:blip r:embed="rId2"/>
          <a:stretch>
            <a:fillRect/>
          </a:stretch>
        </p:blipFill>
        <p:spPr>
          <a:xfrm>
            <a:off x="6094784" y="0"/>
            <a:ext cx="6097215" cy="6858000"/>
          </a:xfrm>
          <a:prstGeom prst="rect">
            <a:avLst/>
          </a:prstGeom>
        </p:spPr>
      </p:pic>
    </p:spTree>
    <p:extLst>
      <p:ext uri="{BB962C8B-B14F-4D97-AF65-F5344CB8AC3E}">
        <p14:creationId xmlns:p14="http://schemas.microsoft.com/office/powerpoint/2010/main" val="1089386351"/>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FE1BFB-9FD4-454A-73AA-F64B56B906CE}"/>
              </a:ext>
            </a:extLst>
          </p:cNvPr>
          <p:cNvPicPr>
            <a:picLocks noChangeAspect="1"/>
          </p:cNvPicPr>
          <p:nvPr/>
        </p:nvPicPr>
        <p:blipFill>
          <a:blip r:embed="rId2"/>
          <a:stretch>
            <a:fillRect/>
          </a:stretch>
        </p:blipFill>
        <p:spPr>
          <a:xfrm>
            <a:off x="5366478" y="1648861"/>
            <a:ext cx="6619407" cy="4354796"/>
          </a:xfrm>
          <a:prstGeom prst="rect">
            <a:avLst/>
          </a:prstGeom>
        </p:spPr>
      </p:pic>
      <p:sp>
        <p:nvSpPr>
          <p:cNvPr id="2" name="Rectangle 1">
            <a:extLst>
              <a:ext uri="{FF2B5EF4-FFF2-40B4-BE49-F238E27FC236}">
                <a16:creationId xmlns:a16="http://schemas.microsoft.com/office/drawing/2014/main" id="{914466A0-74DD-414E-EB0A-ADA7FBB60489}"/>
              </a:ext>
            </a:extLst>
          </p:cNvPr>
          <p:cNvSpPr>
            <a:spLocks noChangeArrowheads="1"/>
          </p:cNvSpPr>
          <p:nvPr/>
        </p:nvSpPr>
        <p:spPr bwMode="auto">
          <a:xfrm>
            <a:off x="371008" y="3719749"/>
            <a:ext cx="4845570" cy="22839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ja-JP" altLang="ja-JP" sz="1200" b="1" i="0" u="none" strike="noStrike" cap="none" normalizeH="0" baseline="0">
                <a:ln>
                  <a:noFill/>
                </a:ln>
                <a:solidFill>
                  <a:srgbClr val="1F1F1F"/>
                </a:solidFill>
                <a:effectLst/>
                <a:latin typeface="Roboto" panose="02000000000000000000" pitchFamily="2" charset="0"/>
              </a:rPr>
              <a:t>Mayoritas properti</a:t>
            </a:r>
            <a:r>
              <a:rPr kumimoji="0" lang="ja-JP" altLang="ja-JP" sz="1200" b="0" i="0" u="none" strike="noStrike" cap="none" normalizeH="0" baseline="0">
                <a:ln>
                  <a:noFill/>
                </a:ln>
                <a:solidFill>
                  <a:srgbClr val="1F1F1F"/>
                </a:solidFill>
                <a:effectLst/>
                <a:latin typeface="Roboto" panose="02000000000000000000" pitchFamily="2" charset="0"/>
              </a:rPr>
              <a:t> memiliki 1–4 kamar tidur.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ja-JP" altLang="ja-JP" sz="1200" b="0" i="0" u="none" strike="noStrike" cap="none" normalizeH="0" baseline="0">
                <a:ln>
                  <a:noFill/>
                </a:ln>
                <a:solidFill>
                  <a:srgbClr val="1F1F1F"/>
                </a:solidFill>
                <a:effectLst/>
                <a:latin typeface="Roboto" panose="02000000000000000000" pitchFamily="2" charset="0"/>
              </a:rPr>
              <a:t>Properti dengan </a:t>
            </a:r>
            <a:r>
              <a:rPr kumimoji="0" lang="ja-JP" altLang="ja-JP" sz="1200" b="1" i="0" u="none" strike="noStrike" cap="none" normalizeH="0" baseline="0">
                <a:ln>
                  <a:noFill/>
                </a:ln>
                <a:solidFill>
                  <a:srgbClr val="1F1F1F"/>
                </a:solidFill>
                <a:effectLst/>
                <a:latin typeface="Roboto" panose="02000000000000000000" pitchFamily="2" charset="0"/>
              </a:rPr>
              <a:t>1–2 kamar tidur</a:t>
            </a:r>
            <a:r>
              <a:rPr kumimoji="0" lang="ja-JP" altLang="ja-JP" sz="1200" b="0" i="0" u="none" strike="noStrike" cap="none" normalizeH="0" baseline="0">
                <a:ln>
                  <a:noFill/>
                </a:ln>
                <a:solidFill>
                  <a:srgbClr val="1F1F1F"/>
                </a:solidFill>
                <a:effectLst/>
                <a:latin typeface="Roboto" panose="02000000000000000000" pitchFamily="2" charset="0"/>
              </a:rPr>
              <a:t> memiliki variasi harga besar (±50 hingga &gt;300 SGD).</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ja-JP" altLang="ja-JP" sz="1200" b="0" i="0" u="none" strike="noStrike" cap="none" normalizeH="0" baseline="0">
                <a:ln>
                  <a:noFill/>
                </a:ln>
                <a:solidFill>
                  <a:srgbClr val="1F1F1F"/>
                </a:solidFill>
                <a:effectLst/>
                <a:latin typeface="Roboto" panose="02000000000000000000" pitchFamily="2" charset="0"/>
              </a:rPr>
              <a:t>Ada </a:t>
            </a:r>
            <a:r>
              <a:rPr kumimoji="0" lang="ja-JP" altLang="ja-JP" sz="1200" b="1" i="0" u="none" strike="noStrike" cap="none" normalizeH="0" baseline="0">
                <a:ln>
                  <a:noFill/>
                </a:ln>
                <a:solidFill>
                  <a:srgbClr val="1F1F1F"/>
                </a:solidFill>
                <a:effectLst/>
                <a:latin typeface="Roboto" panose="02000000000000000000" pitchFamily="2" charset="0"/>
              </a:rPr>
              <a:t>outlier harga tinggi</a:t>
            </a:r>
            <a:r>
              <a:rPr kumimoji="0" lang="ja-JP" altLang="ja-JP" sz="1200" b="0" i="0" u="none" strike="noStrike" cap="none" normalizeH="0" baseline="0">
                <a:ln>
                  <a:noFill/>
                </a:ln>
                <a:solidFill>
                  <a:srgbClr val="1F1F1F"/>
                </a:solidFill>
                <a:effectLst/>
                <a:latin typeface="Roboto" panose="02000000000000000000" pitchFamily="2"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a:ln>
                  <a:noFill/>
                </a:ln>
                <a:solidFill>
                  <a:srgbClr val="1F1F1F"/>
                </a:solidFill>
                <a:effectLst/>
                <a:latin typeface="Roboto" panose="02000000000000000000" pitchFamily="2" charset="0"/>
              </a:rPr>
              <a:t>±650 SGD untuk 3 kamar tidur.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a:ln>
                  <a:noFill/>
                </a:ln>
                <a:solidFill>
                  <a:srgbClr val="1F1F1F"/>
                </a:solidFill>
                <a:effectLst/>
                <a:latin typeface="Roboto" panose="02000000000000000000" pitchFamily="2" charset="0"/>
              </a:rPr>
              <a:t>500 SGD untuk 2 kamar tidur.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ja-JP" altLang="ja-JP" sz="1200" b="0" i="0" u="none" strike="noStrike" cap="none" normalizeH="0" baseline="0">
                <a:ln>
                  <a:noFill/>
                </a:ln>
                <a:solidFill>
                  <a:srgbClr val="1F1F1F"/>
                </a:solidFill>
                <a:effectLst/>
                <a:latin typeface="Roboto" panose="02000000000000000000" pitchFamily="2" charset="0"/>
              </a:rPr>
              <a:t>Properti dengan &gt;4 kamar tidur jarang ditemukan, dan harga tidak selalu lebih tinggi.</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ja-JP" altLang="ja-JP" sz="1200" b="0" i="0" u="none" strike="noStrike" cap="none" normalizeH="0" baseline="0">
                <a:ln>
                  <a:noFill/>
                </a:ln>
                <a:solidFill>
                  <a:srgbClr val="1F1F1F"/>
                </a:solidFill>
                <a:effectLst/>
                <a:latin typeface="Roboto" panose="02000000000000000000" pitchFamily="2" charset="0"/>
              </a:rPr>
              <a:t>Tidak ada hubungan linear yang jelas antara jumlah kamar dan harga.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9019E76B-AD43-52E7-2462-6CD5E002713B}"/>
              </a:ext>
            </a:extLst>
          </p:cNvPr>
          <p:cNvSpPr txBox="1"/>
          <p:nvPr/>
        </p:nvSpPr>
        <p:spPr>
          <a:xfrm>
            <a:off x="371008" y="2259449"/>
            <a:ext cx="4845570" cy="1169551"/>
          </a:xfrm>
          <a:prstGeom prst="rect">
            <a:avLst/>
          </a:prstGeom>
          <a:noFill/>
        </p:spPr>
        <p:txBody>
          <a:bodyPr wrap="square">
            <a:spAutoFit/>
          </a:bodyPr>
          <a:lstStyle/>
          <a:p>
            <a:pPr algn="l">
              <a:buNone/>
            </a:pPr>
            <a:r>
              <a:rPr lang="en-US" altLang="ja-JP" b="0" i="0">
                <a:solidFill>
                  <a:srgbClr val="1F1F1F"/>
                </a:solidFill>
                <a:effectLst/>
                <a:latin typeface="Roboto" panose="02000000000000000000" pitchFamily="2" charset="0"/>
              </a:rPr>
              <a:t>Elemen Grafik</a:t>
            </a:r>
          </a:p>
          <a:p>
            <a:pPr algn="l">
              <a:buFont typeface="Arial" panose="020B0604020202020204" pitchFamily="34" charset="0"/>
              <a:buChar char="•"/>
            </a:pPr>
            <a:r>
              <a:rPr lang="en-US" altLang="ja-JP" b="1" i="0">
                <a:solidFill>
                  <a:srgbClr val="1F1F1F"/>
                </a:solidFill>
                <a:effectLst/>
                <a:latin typeface="Roboto" panose="02000000000000000000" pitchFamily="2" charset="0"/>
              </a:rPr>
              <a:t>Sumbu X</a:t>
            </a:r>
            <a:r>
              <a:rPr lang="en-US" altLang="ja-JP" b="0" i="0">
                <a:solidFill>
                  <a:srgbClr val="1F1F1F"/>
                </a:solidFill>
                <a:effectLst/>
                <a:latin typeface="Roboto" panose="02000000000000000000" pitchFamily="2" charset="0"/>
              </a:rPr>
              <a:t> → Jumlah kamar tidur (1–10 kamar).</a:t>
            </a:r>
          </a:p>
          <a:p>
            <a:pPr algn="l">
              <a:buFont typeface="Arial" panose="020B0604020202020204" pitchFamily="34" charset="0"/>
              <a:buChar char="•"/>
            </a:pPr>
            <a:r>
              <a:rPr lang="en-US" altLang="ja-JP" b="1" i="0">
                <a:solidFill>
                  <a:srgbClr val="1F1F1F"/>
                </a:solidFill>
                <a:effectLst/>
                <a:latin typeface="Roboto" panose="02000000000000000000" pitchFamily="2" charset="0"/>
              </a:rPr>
              <a:t>Sumbu Y</a:t>
            </a:r>
            <a:r>
              <a:rPr lang="en-US" altLang="ja-JP" b="0" i="0">
                <a:solidFill>
                  <a:srgbClr val="1F1F1F"/>
                </a:solidFill>
                <a:effectLst/>
                <a:latin typeface="Roboto" panose="02000000000000000000" pitchFamily="2" charset="0"/>
              </a:rPr>
              <a:t> → Harga per malam (SGD).</a:t>
            </a:r>
          </a:p>
          <a:p>
            <a:pPr algn="l">
              <a:buFont typeface="Arial" panose="020B0604020202020204" pitchFamily="34" charset="0"/>
              <a:buChar char="•"/>
            </a:pPr>
            <a:r>
              <a:rPr lang="en-US" altLang="ja-JP" b="1" i="0">
                <a:solidFill>
                  <a:srgbClr val="1F1F1F"/>
                </a:solidFill>
                <a:effectLst/>
                <a:latin typeface="Roboto" panose="02000000000000000000" pitchFamily="2" charset="0"/>
              </a:rPr>
              <a:t>Titik</a:t>
            </a:r>
            <a:r>
              <a:rPr lang="en-US" altLang="ja-JP" b="0" i="0">
                <a:solidFill>
                  <a:srgbClr val="1F1F1F"/>
                </a:solidFill>
                <a:effectLst/>
                <a:latin typeface="Roboto" panose="02000000000000000000" pitchFamily="2" charset="0"/>
              </a:rPr>
              <a:t> → Mewakili 1 properti dengan kombinasi jumlah kamar &amp; harga tertentu.</a:t>
            </a:r>
          </a:p>
        </p:txBody>
      </p:sp>
      <p:sp>
        <p:nvSpPr>
          <p:cNvPr id="6" name="TextBox 5">
            <a:extLst>
              <a:ext uri="{FF2B5EF4-FFF2-40B4-BE49-F238E27FC236}">
                <a16:creationId xmlns:a16="http://schemas.microsoft.com/office/drawing/2014/main" id="{CD8B7B52-DE18-9B2F-27DB-E8C7DE8D4FF9}"/>
              </a:ext>
            </a:extLst>
          </p:cNvPr>
          <p:cNvSpPr txBox="1"/>
          <p:nvPr/>
        </p:nvSpPr>
        <p:spPr>
          <a:xfrm>
            <a:off x="371008" y="744897"/>
            <a:ext cx="4845570" cy="338554"/>
          </a:xfrm>
          <a:prstGeom prst="rect">
            <a:avLst/>
          </a:prstGeom>
          <a:noFill/>
        </p:spPr>
        <p:txBody>
          <a:bodyPr wrap="square">
            <a:spAutoFit/>
          </a:bodyPr>
          <a:lstStyle/>
          <a:p>
            <a:pPr algn="l">
              <a:buNone/>
            </a:pPr>
            <a:r>
              <a:rPr lang="en-US" altLang="ja-JP" sz="1600" b="1" i="0">
                <a:solidFill>
                  <a:srgbClr val="1F1F1F"/>
                </a:solidFill>
                <a:effectLst/>
                <a:latin typeface="Roboto" panose="02000000000000000000" pitchFamily="2" charset="0"/>
              </a:rPr>
              <a:t>Sebaran Harga per Malam vs Jumlah Kamar Tidur</a:t>
            </a:r>
          </a:p>
        </p:txBody>
      </p:sp>
    </p:spTree>
    <p:extLst>
      <p:ext uri="{BB962C8B-B14F-4D97-AF65-F5344CB8AC3E}">
        <p14:creationId xmlns:p14="http://schemas.microsoft.com/office/powerpoint/2010/main" val="4122195811"/>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4F2955-F40A-4C29-287B-C65FBF3F6DC2}"/>
              </a:ext>
            </a:extLst>
          </p:cNvPr>
          <p:cNvPicPr>
            <a:picLocks noChangeAspect="1"/>
          </p:cNvPicPr>
          <p:nvPr/>
        </p:nvPicPr>
        <p:blipFill>
          <a:blip r:embed="rId2"/>
          <a:stretch>
            <a:fillRect/>
          </a:stretch>
        </p:blipFill>
        <p:spPr>
          <a:xfrm>
            <a:off x="5906125" y="436316"/>
            <a:ext cx="5862556" cy="3985781"/>
          </a:xfrm>
          <a:prstGeom prst="rect">
            <a:avLst/>
          </a:prstGeom>
        </p:spPr>
      </p:pic>
      <p:sp>
        <p:nvSpPr>
          <p:cNvPr id="5" name="Rectangle 3">
            <a:extLst>
              <a:ext uri="{FF2B5EF4-FFF2-40B4-BE49-F238E27FC236}">
                <a16:creationId xmlns:a16="http://schemas.microsoft.com/office/drawing/2014/main" id="{B723CAF8-EA7F-5545-FEB4-ABE6F38D2FBD}"/>
              </a:ext>
            </a:extLst>
          </p:cNvPr>
          <p:cNvSpPr>
            <a:spLocks noChangeArrowheads="1"/>
          </p:cNvSpPr>
          <p:nvPr/>
        </p:nvSpPr>
        <p:spPr bwMode="auto">
          <a:xfrm>
            <a:off x="423319" y="1819082"/>
            <a:ext cx="4676931" cy="7604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500" b="0" i="0"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1" i="0" u="none" strike="noStrike" cap="none" normalizeH="0" baseline="0">
                <a:ln>
                  <a:noFill/>
                </a:ln>
                <a:solidFill>
                  <a:srgbClr val="1F1F1F"/>
                </a:solidFill>
                <a:effectLst/>
                <a:latin typeface="Roboto" panose="02000000000000000000" pitchFamily="2" charset="0"/>
              </a:rPr>
              <a:t>Sumbu X</a:t>
            </a:r>
            <a:r>
              <a:rPr kumimoji="0" lang="ja-JP" altLang="ja-JP" sz="1200" b="0" i="0" u="none" strike="noStrike" cap="none" normalizeH="0" baseline="0">
                <a:ln>
                  <a:noFill/>
                </a:ln>
                <a:solidFill>
                  <a:srgbClr val="1F1F1F"/>
                </a:solidFill>
                <a:effectLst/>
                <a:latin typeface="Roboto" panose="02000000000000000000" pitchFamily="2" charset="0"/>
              </a:rPr>
              <a:t> → Jumlah kamar tidur (1, 2, 3, 4, 5, 6, dan 10 kamar).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1" i="0" u="none" strike="noStrike" cap="none" normalizeH="0" baseline="0">
                <a:ln>
                  <a:noFill/>
                </a:ln>
                <a:solidFill>
                  <a:srgbClr val="1F1F1F"/>
                </a:solidFill>
                <a:effectLst/>
                <a:latin typeface="Roboto" panose="02000000000000000000" pitchFamily="2" charset="0"/>
              </a:rPr>
              <a:t>Sumbu Y</a:t>
            </a:r>
            <a:r>
              <a:rPr kumimoji="0" lang="ja-JP" altLang="ja-JP" sz="1200" b="0" i="0" u="none" strike="noStrike" cap="none" normalizeH="0" baseline="0">
                <a:ln>
                  <a:noFill/>
                </a:ln>
                <a:solidFill>
                  <a:srgbClr val="1F1F1F"/>
                </a:solidFill>
                <a:effectLst/>
                <a:latin typeface="Roboto" panose="02000000000000000000" pitchFamily="2" charset="0"/>
              </a:rPr>
              <a:t> → Rata-rata harga per malam (SGD).</a:t>
            </a:r>
          </a:p>
        </p:txBody>
      </p:sp>
      <p:sp>
        <p:nvSpPr>
          <p:cNvPr id="7" name="Rectangle 5">
            <a:extLst>
              <a:ext uri="{FF2B5EF4-FFF2-40B4-BE49-F238E27FC236}">
                <a16:creationId xmlns:a16="http://schemas.microsoft.com/office/drawing/2014/main" id="{79299984-8D55-50B9-D1FA-D8AAB81D4A21}"/>
              </a:ext>
            </a:extLst>
          </p:cNvPr>
          <p:cNvSpPr>
            <a:spLocks noChangeArrowheads="1"/>
          </p:cNvSpPr>
          <p:nvPr/>
        </p:nvSpPr>
        <p:spPr bwMode="auto">
          <a:xfrm>
            <a:off x="423319" y="3134382"/>
            <a:ext cx="4676931" cy="19145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ja-JP" altLang="ja-JP" sz="1200" b="1" i="0" u="none" strike="noStrike" cap="none" normalizeH="0" baseline="0">
                <a:ln>
                  <a:noFill/>
                </a:ln>
                <a:solidFill>
                  <a:srgbClr val="1F1F1F"/>
                </a:solidFill>
                <a:effectLst/>
                <a:latin typeface="Roboto" panose="02000000000000000000" pitchFamily="2" charset="0"/>
              </a:rPr>
              <a:t>1 kamar tidur</a:t>
            </a:r>
            <a:r>
              <a:rPr kumimoji="0" lang="ja-JP" altLang="ja-JP" sz="1200" b="0" i="0" u="none" strike="noStrike" cap="none" normalizeH="0" baseline="0">
                <a:ln>
                  <a:noFill/>
                </a:ln>
                <a:solidFill>
                  <a:srgbClr val="1F1F1F"/>
                </a:solidFill>
                <a:effectLst/>
                <a:latin typeface="Roboto" panose="02000000000000000000" pitchFamily="2" charset="0"/>
              </a:rPr>
              <a:t> → Rata-rata harga terendah (~105 SGD).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ja-JP" altLang="ja-JP" sz="1200" b="1" i="0" u="none" strike="noStrike" cap="none" normalizeH="0" baseline="0">
                <a:ln>
                  <a:noFill/>
                </a:ln>
                <a:solidFill>
                  <a:srgbClr val="1F1F1F"/>
                </a:solidFill>
                <a:effectLst/>
                <a:latin typeface="Roboto" panose="02000000000000000000" pitchFamily="2" charset="0"/>
              </a:rPr>
              <a:t>2–4 kamar tidur</a:t>
            </a:r>
            <a:r>
              <a:rPr kumimoji="0" lang="ja-JP" altLang="ja-JP" sz="1200" b="0" i="0" u="none" strike="noStrike" cap="none" normalizeH="0" baseline="0">
                <a:ln>
                  <a:noFill/>
                </a:ln>
                <a:solidFill>
                  <a:srgbClr val="1F1F1F"/>
                </a:solidFill>
                <a:effectLst/>
                <a:latin typeface="Roboto" panose="02000000000000000000" pitchFamily="2" charset="0"/>
              </a:rPr>
              <a:t> → Harga meningkat bertahap (210 → 250 → 270 SGD).</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ja-JP" altLang="ja-JP" sz="1200" b="1" i="0" u="none" strike="noStrike" cap="none" normalizeH="0" baseline="0">
                <a:ln>
                  <a:noFill/>
                </a:ln>
                <a:solidFill>
                  <a:srgbClr val="1F1F1F"/>
                </a:solidFill>
                <a:effectLst/>
                <a:latin typeface="Roboto" panose="02000000000000000000" pitchFamily="2" charset="0"/>
              </a:rPr>
              <a:t>5 kamar tidur</a:t>
            </a:r>
            <a:r>
              <a:rPr kumimoji="0" lang="ja-JP" altLang="ja-JP" sz="1200" b="0" i="0" u="none" strike="noStrike" cap="none" normalizeH="0" baseline="0">
                <a:ln>
                  <a:noFill/>
                </a:ln>
                <a:solidFill>
                  <a:srgbClr val="1F1F1F"/>
                </a:solidFill>
                <a:effectLst/>
                <a:latin typeface="Roboto" panose="02000000000000000000" pitchFamily="2" charset="0"/>
              </a:rPr>
              <a:t> → Mengalami penurunan (~165 SGD) dibanding 4 kamar.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ja-JP" altLang="ja-JP" sz="1200" b="1" i="0" u="none" strike="noStrike" cap="none" normalizeH="0" baseline="0">
                <a:ln>
                  <a:noFill/>
                </a:ln>
                <a:solidFill>
                  <a:srgbClr val="1F1F1F"/>
                </a:solidFill>
                <a:effectLst/>
                <a:latin typeface="Roboto" panose="02000000000000000000" pitchFamily="2" charset="0"/>
              </a:rPr>
              <a:t>6 kamar tidur</a:t>
            </a:r>
            <a:r>
              <a:rPr kumimoji="0" lang="ja-JP" altLang="ja-JP" sz="1200" b="0" i="0" u="none" strike="noStrike" cap="none" normalizeH="0" baseline="0">
                <a:ln>
                  <a:noFill/>
                </a:ln>
                <a:solidFill>
                  <a:srgbClr val="1F1F1F"/>
                </a:solidFill>
                <a:effectLst/>
                <a:latin typeface="Roboto" panose="02000000000000000000" pitchFamily="2" charset="0"/>
              </a:rPr>
              <a:t> → Rata-rata harga tertinggi (~340 SGD).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ja-JP" altLang="ja-JP" sz="1200" b="1" i="0" u="none" strike="noStrike" cap="none" normalizeH="0" baseline="0">
                <a:ln>
                  <a:noFill/>
                </a:ln>
                <a:solidFill>
                  <a:srgbClr val="1F1F1F"/>
                </a:solidFill>
                <a:effectLst/>
                <a:latin typeface="Roboto" panose="02000000000000000000" pitchFamily="2" charset="0"/>
              </a:rPr>
              <a:t>10 kamar tidur</a:t>
            </a:r>
            <a:r>
              <a:rPr kumimoji="0" lang="ja-JP" altLang="ja-JP" sz="1200" b="0" i="0" u="none" strike="noStrike" cap="none" normalizeH="0" baseline="0">
                <a:ln>
                  <a:noFill/>
                </a:ln>
                <a:solidFill>
                  <a:srgbClr val="1F1F1F"/>
                </a:solidFill>
                <a:effectLst/>
                <a:latin typeface="Roboto" panose="02000000000000000000" pitchFamily="2" charset="0"/>
              </a:rPr>
              <a:t> → Sedikit menurun (~300 SGD) dibanding 6 kamar, namun masih tinggi.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1223224"/>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1" name="Rectangle 30">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 name="Picture 2">
            <a:extLst>
              <a:ext uri="{FF2B5EF4-FFF2-40B4-BE49-F238E27FC236}">
                <a16:creationId xmlns:a16="http://schemas.microsoft.com/office/drawing/2014/main" id="{9D1EC318-1F70-4250-D983-5561AD8791FA}"/>
              </a:ext>
            </a:extLst>
          </p:cNvPr>
          <p:cNvPicPr>
            <a:picLocks noChangeAspect="1"/>
          </p:cNvPicPr>
          <p:nvPr/>
        </p:nvPicPr>
        <p:blipFill>
          <a:blip r:embed="rId3"/>
          <a:stretch>
            <a:fillRect/>
          </a:stretch>
        </p:blipFill>
        <p:spPr>
          <a:xfrm>
            <a:off x="720807" y="2091711"/>
            <a:ext cx="5468347" cy="2665818"/>
          </a:xfrm>
          <a:prstGeom prst="rect">
            <a:avLst/>
          </a:prstGeom>
        </p:spPr>
      </p:pic>
      <p:sp>
        <p:nvSpPr>
          <p:cNvPr id="4" name="TextBox 3">
            <a:extLst>
              <a:ext uri="{FF2B5EF4-FFF2-40B4-BE49-F238E27FC236}">
                <a16:creationId xmlns:a16="http://schemas.microsoft.com/office/drawing/2014/main" id="{5FD987AC-251E-45D1-4D5B-2CD89FF7D917}"/>
              </a:ext>
            </a:extLst>
          </p:cNvPr>
          <p:cNvSpPr txBox="1"/>
          <p:nvPr/>
        </p:nvSpPr>
        <p:spPr>
          <a:xfrm>
            <a:off x="6597016" y="2965592"/>
            <a:ext cx="4589328" cy="2987397"/>
          </a:xfrm>
          <a:prstGeom prst="rect">
            <a:avLst/>
          </a:prstGeom>
        </p:spPr>
        <p:txBody>
          <a:bodyPr vert="horz" lIns="91440" tIns="45720" rIns="91440" bIns="45720" rtlCol="0">
            <a:normAutofit/>
          </a:bodyPr>
          <a:lstStyle/>
          <a:p>
            <a:pPr>
              <a:lnSpc>
                <a:spcPct val="90000"/>
              </a:lnSpc>
              <a:spcAft>
                <a:spcPts val="600"/>
              </a:spcAft>
            </a:pPr>
            <a:r>
              <a:rPr lang="en-US" altLang="ja-JP" b="1" i="0" kern="1200">
                <a:solidFill>
                  <a:schemeClr val="tx1"/>
                </a:solidFill>
                <a:effectLst/>
                <a:latin typeface="+mn-lt"/>
                <a:ea typeface="+mn-ea"/>
                <a:cs typeface="+mn-cs"/>
              </a:rPr>
              <a:t>Lokasi memengaruhi harga secara kuat.</a:t>
            </a:r>
          </a:p>
          <a:p>
            <a:pPr>
              <a:lnSpc>
                <a:spcPct val="90000"/>
              </a:lnSpc>
              <a:spcAft>
                <a:spcPts val="600"/>
              </a:spcAft>
            </a:pPr>
            <a:r>
              <a:rPr lang="en-US" altLang="ja-JP" b="0" i="1" kern="1200">
                <a:solidFill>
                  <a:schemeClr val="tx1"/>
                </a:solidFill>
                <a:effectLst/>
                <a:latin typeface="+mn-lt"/>
                <a:ea typeface="+mn-ea"/>
                <a:cs typeface="+mn-cs"/>
              </a:rPr>
              <a:t>Tertinggi: </a:t>
            </a:r>
            <a:r>
              <a:rPr lang="en-US" altLang="ja-JP" b="1" i="1" kern="1200">
                <a:solidFill>
                  <a:schemeClr val="tx1"/>
                </a:solidFill>
                <a:effectLst/>
                <a:latin typeface="+mn-lt"/>
                <a:ea typeface="+mn-ea"/>
                <a:cs typeface="+mn-cs"/>
              </a:rPr>
              <a:t>Seminyak</a:t>
            </a:r>
            <a:r>
              <a:rPr lang="en-US" altLang="ja-JP" b="0" i="1" kern="1200">
                <a:solidFill>
                  <a:schemeClr val="tx1"/>
                </a:solidFill>
                <a:effectLst/>
                <a:latin typeface="+mn-lt"/>
                <a:ea typeface="+mn-ea"/>
                <a:cs typeface="+mn-cs"/>
              </a:rPr>
              <a:t> → klaster premium.</a:t>
            </a:r>
          </a:p>
          <a:p>
            <a:pPr>
              <a:lnSpc>
                <a:spcPct val="90000"/>
              </a:lnSpc>
              <a:spcAft>
                <a:spcPts val="600"/>
              </a:spcAft>
            </a:pPr>
            <a:r>
              <a:rPr lang="en-US" altLang="ja-JP" b="0" i="1" kern="1200">
                <a:solidFill>
                  <a:schemeClr val="tx1"/>
                </a:solidFill>
                <a:effectLst/>
                <a:latin typeface="+mn-lt"/>
                <a:ea typeface="+mn-ea"/>
                <a:cs typeface="+mn-cs"/>
              </a:rPr>
              <a:t>Menengah-tinggi: </a:t>
            </a:r>
            <a:r>
              <a:rPr lang="en-US" altLang="ja-JP" b="1" i="1" kern="1200">
                <a:solidFill>
                  <a:schemeClr val="tx1"/>
                </a:solidFill>
                <a:effectLst/>
                <a:latin typeface="+mn-lt"/>
                <a:ea typeface="+mn-ea"/>
                <a:cs typeface="+mn-cs"/>
              </a:rPr>
              <a:t>Ungasan / Nusa Dua / Jimbaran</a:t>
            </a:r>
            <a:r>
              <a:rPr lang="en-US" altLang="ja-JP" b="0" i="1" kern="1200">
                <a:solidFill>
                  <a:schemeClr val="tx1"/>
                </a:solidFill>
                <a:effectLst/>
                <a:latin typeface="+mn-lt"/>
                <a:ea typeface="+mn-ea"/>
                <a:cs typeface="+mn-cs"/>
              </a:rPr>
              <a:t>.</a:t>
            </a:r>
          </a:p>
          <a:p>
            <a:pPr>
              <a:lnSpc>
                <a:spcPct val="90000"/>
              </a:lnSpc>
              <a:spcAft>
                <a:spcPts val="600"/>
              </a:spcAft>
            </a:pPr>
            <a:r>
              <a:rPr lang="en-US" altLang="ja-JP" b="0" i="1" kern="1200">
                <a:solidFill>
                  <a:schemeClr val="tx1"/>
                </a:solidFill>
                <a:effectLst/>
                <a:latin typeface="+mn-lt"/>
                <a:ea typeface="+mn-ea"/>
                <a:cs typeface="+mn-cs"/>
              </a:rPr>
              <a:t>Menengah: </a:t>
            </a:r>
            <a:r>
              <a:rPr lang="en-US" altLang="ja-JP" b="1" i="1" kern="1200">
                <a:solidFill>
                  <a:schemeClr val="tx1"/>
                </a:solidFill>
                <a:effectLst/>
                <a:latin typeface="+mn-lt"/>
                <a:ea typeface="+mn-ea"/>
                <a:cs typeface="+mn-cs"/>
              </a:rPr>
              <a:t>Bingin / Uluwatu / Pererenan / Ubud</a:t>
            </a:r>
            <a:r>
              <a:rPr lang="en-US" altLang="ja-JP" b="0" i="1" kern="1200">
                <a:solidFill>
                  <a:schemeClr val="tx1"/>
                </a:solidFill>
                <a:effectLst/>
                <a:latin typeface="+mn-lt"/>
                <a:ea typeface="+mn-ea"/>
                <a:cs typeface="+mn-cs"/>
              </a:rPr>
              <a:t>.</a:t>
            </a:r>
          </a:p>
          <a:p>
            <a:pPr>
              <a:lnSpc>
                <a:spcPct val="90000"/>
              </a:lnSpc>
              <a:spcAft>
                <a:spcPts val="600"/>
              </a:spcAft>
            </a:pPr>
            <a:r>
              <a:rPr lang="en-US" altLang="ja-JP" b="0" i="1" kern="1200">
                <a:solidFill>
                  <a:schemeClr val="tx1"/>
                </a:solidFill>
                <a:effectLst/>
                <a:latin typeface="+mn-lt"/>
                <a:ea typeface="+mn-ea"/>
                <a:cs typeface="+mn-cs"/>
              </a:rPr>
              <a:t>Lebih murah: </a:t>
            </a:r>
            <a:r>
              <a:rPr lang="en-US" altLang="ja-JP" b="1" i="1" kern="1200">
                <a:solidFill>
                  <a:schemeClr val="tx1"/>
                </a:solidFill>
                <a:effectLst/>
                <a:latin typeface="+mn-lt"/>
                <a:ea typeface="+mn-ea"/>
                <a:cs typeface="+mn-cs"/>
              </a:rPr>
              <a:t>Canggu</a:t>
            </a:r>
            <a:r>
              <a:rPr lang="en-US" altLang="ja-JP" b="0" i="1" kern="1200">
                <a:solidFill>
                  <a:schemeClr val="tx1"/>
                </a:solidFill>
                <a:effectLst/>
                <a:latin typeface="+mn-lt"/>
                <a:ea typeface="+mn-ea"/>
                <a:cs typeface="+mn-cs"/>
              </a:rPr>
              <a:t>, </a:t>
            </a:r>
            <a:r>
              <a:rPr lang="en-US" altLang="ja-JP" b="1" i="1" kern="1200">
                <a:solidFill>
                  <a:schemeClr val="tx1"/>
                </a:solidFill>
                <a:effectLst/>
                <a:latin typeface="+mn-lt"/>
                <a:ea typeface="+mn-ea"/>
                <a:cs typeface="+mn-cs"/>
              </a:rPr>
              <a:t>Sidemen/Kintamani</a:t>
            </a:r>
            <a:r>
              <a:rPr lang="en-US" altLang="ja-JP" b="0" i="1" kern="1200">
                <a:solidFill>
                  <a:schemeClr val="tx1"/>
                </a:solidFill>
                <a:effectLst/>
                <a:latin typeface="+mn-lt"/>
                <a:ea typeface="+mn-ea"/>
                <a:cs typeface="+mn-cs"/>
              </a:rPr>
              <a:t> (pada sampel ini).</a:t>
            </a:r>
          </a:p>
          <a:p>
            <a:pPr>
              <a:lnSpc>
                <a:spcPct val="90000"/>
              </a:lnSpc>
              <a:spcAft>
                <a:spcPts val="600"/>
              </a:spcAft>
            </a:pPr>
            <a:endParaRPr lang="en-US" altLang="ja-JP" b="0" i="0" kern="1200">
              <a:solidFill>
                <a:schemeClr val="tx1"/>
              </a:solidFill>
              <a:effectLst/>
              <a:latin typeface="+mn-lt"/>
              <a:ea typeface="+mn-ea"/>
              <a:cs typeface="+mn-cs"/>
            </a:endParaRPr>
          </a:p>
          <a:p>
            <a:pPr>
              <a:lnSpc>
                <a:spcPct val="90000"/>
              </a:lnSpc>
              <a:spcAft>
                <a:spcPts val="600"/>
              </a:spcAft>
            </a:pPr>
            <a:r>
              <a:rPr lang="en-US" altLang="ja-JP" b="1" i="0" kern="1200">
                <a:solidFill>
                  <a:schemeClr val="tx1"/>
                </a:solidFill>
                <a:effectLst/>
                <a:latin typeface="+mn-lt"/>
                <a:ea typeface="+mn-ea"/>
                <a:cs typeface="+mn-cs"/>
              </a:rPr>
              <a:t>Kemungkinan penyebab perbedaan:</a:t>
            </a:r>
            <a:endParaRPr lang="en-US" altLang="ja-JP" b="0" i="0" kern="1200">
              <a:solidFill>
                <a:schemeClr val="tx1"/>
              </a:solidFill>
              <a:effectLst/>
              <a:latin typeface="+mn-lt"/>
              <a:ea typeface="+mn-ea"/>
              <a:cs typeface="+mn-cs"/>
            </a:endParaRPr>
          </a:p>
          <a:p>
            <a:pPr>
              <a:lnSpc>
                <a:spcPct val="90000"/>
              </a:lnSpc>
              <a:spcAft>
                <a:spcPts val="600"/>
              </a:spcAft>
            </a:pPr>
            <a:r>
              <a:rPr lang="en-US" altLang="ja-JP" b="0" i="1" kern="1200">
                <a:solidFill>
                  <a:schemeClr val="tx1"/>
                </a:solidFill>
                <a:effectLst/>
                <a:latin typeface="+mn-lt"/>
                <a:ea typeface="+mn-ea"/>
                <a:cs typeface="+mn-cs"/>
              </a:rPr>
              <a:t>Tipe listing &amp; kapasitas (villa vs room), rating, fasilitas, jarak ke pantai/spot populer.</a:t>
            </a:r>
          </a:p>
        </p:txBody>
      </p:sp>
      <p:sp>
        <p:nvSpPr>
          <p:cNvPr id="6" name="TextBox 5">
            <a:extLst>
              <a:ext uri="{FF2B5EF4-FFF2-40B4-BE49-F238E27FC236}">
                <a16:creationId xmlns:a16="http://schemas.microsoft.com/office/drawing/2014/main" id="{80B72658-8AA0-410F-BD0F-650BCD119DF5}"/>
              </a:ext>
            </a:extLst>
          </p:cNvPr>
          <p:cNvSpPr txBox="1"/>
          <p:nvPr/>
        </p:nvSpPr>
        <p:spPr>
          <a:xfrm>
            <a:off x="720807" y="1362537"/>
            <a:ext cx="3144186" cy="523220"/>
          </a:xfrm>
          <a:prstGeom prst="rect">
            <a:avLst/>
          </a:prstGeom>
          <a:noFill/>
        </p:spPr>
        <p:txBody>
          <a:bodyPr wrap="square">
            <a:spAutoFit/>
          </a:bodyPr>
          <a:lstStyle/>
          <a:p>
            <a:r>
              <a:rPr lang="en-US" altLang="ja-JP" b="1" i="0" kern="1200">
                <a:solidFill>
                  <a:schemeClr val="tx1"/>
                </a:solidFill>
                <a:effectLst/>
                <a:latin typeface="+mn-lt"/>
                <a:ea typeface="+mn-ea"/>
                <a:cs typeface="+mn-cs"/>
              </a:rPr>
              <a:t>Average Price per Night by Location </a:t>
            </a:r>
            <a:endParaRPr lang="ja-JP" altLang="en-US" b="1"/>
          </a:p>
        </p:txBody>
      </p:sp>
    </p:spTree>
    <p:extLst>
      <p:ext uri="{BB962C8B-B14F-4D97-AF65-F5344CB8AC3E}">
        <p14:creationId xmlns:p14="http://schemas.microsoft.com/office/powerpoint/2010/main" val="821116070"/>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AA2FE0-6D97-252D-8477-9FADC8D7EFEE}"/>
              </a:ext>
            </a:extLst>
          </p:cNvPr>
          <p:cNvPicPr>
            <a:picLocks noChangeAspect="1"/>
          </p:cNvPicPr>
          <p:nvPr/>
        </p:nvPicPr>
        <p:blipFill>
          <a:blip r:embed="rId2"/>
          <a:stretch>
            <a:fillRect/>
          </a:stretch>
        </p:blipFill>
        <p:spPr>
          <a:xfrm>
            <a:off x="279143" y="2208445"/>
            <a:ext cx="5221625" cy="2441110"/>
          </a:xfrm>
          <a:prstGeom prst="rect">
            <a:avLst/>
          </a:prstGeom>
        </p:spPr>
      </p:pic>
      <p:sp>
        <p:nvSpPr>
          <p:cNvPr id="4" name="TextBox 3">
            <a:extLst>
              <a:ext uri="{FF2B5EF4-FFF2-40B4-BE49-F238E27FC236}">
                <a16:creationId xmlns:a16="http://schemas.microsoft.com/office/drawing/2014/main" id="{D99182A4-DFA4-A8AA-90A8-E8E249DDFC17}"/>
              </a:ext>
            </a:extLst>
          </p:cNvPr>
          <p:cNvSpPr txBox="1"/>
          <p:nvPr/>
        </p:nvSpPr>
        <p:spPr>
          <a:xfrm>
            <a:off x="6059055" y="252248"/>
            <a:ext cx="5527108" cy="6596874"/>
          </a:xfrm>
          <a:prstGeom prst="rect">
            <a:avLst/>
          </a:prstGeom>
        </p:spPr>
        <p:txBody>
          <a:bodyPr vert="horz" lIns="91440" tIns="45720" rIns="91440" bIns="45720" rtlCol="0" anchor="t">
            <a:noAutofit/>
          </a:bodyPr>
          <a:lstStyle/>
          <a:p>
            <a:pPr>
              <a:lnSpc>
                <a:spcPct val="90000"/>
              </a:lnSpc>
              <a:spcAft>
                <a:spcPts val="600"/>
              </a:spcAft>
            </a:pPr>
            <a:endParaRPr lang="en-US" altLang="ja-JP" sz="1600" b="1" i="0" kern="1200">
              <a:solidFill>
                <a:schemeClr val="tx1">
                  <a:alpha val="80000"/>
                </a:schemeClr>
              </a:solidFill>
              <a:effectLst/>
              <a:latin typeface="+mn-lt"/>
              <a:ea typeface="+mn-ea"/>
              <a:cs typeface="+mn-cs"/>
            </a:endParaRPr>
          </a:p>
          <a:p>
            <a:pPr>
              <a:lnSpc>
                <a:spcPct val="90000"/>
              </a:lnSpc>
              <a:spcAft>
                <a:spcPts val="600"/>
              </a:spcAft>
            </a:pPr>
            <a:r>
              <a:rPr lang="en-US" altLang="ja-JP" sz="1600" b="1" i="1" kern="1200">
                <a:solidFill>
                  <a:schemeClr val="tx1">
                    <a:alpha val="80000"/>
                  </a:schemeClr>
                </a:solidFill>
                <a:effectLst/>
                <a:latin typeface="+mn-lt"/>
                <a:ea typeface="+mn-ea"/>
                <a:cs typeface="+mn-cs"/>
              </a:rPr>
              <a:t>(Distribution of Price per Night by Rating)</a:t>
            </a:r>
            <a:endParaRPr lang="en-US" altLang="ja-JP" sz="1600" b="1" i="0" kern="1200">
              <a:solidFill>
                <a:schemeClr val="tx1">
                  <a:alpha val="80000"/>
                </a:schemeClr>
              </a:solidFill>
              <a:effectLst/>
              <a:latin typeface="+mn-lt"/>
              <a:ea typeface="+mn-ea"/>
              <a:cs typeface="+mn-cs"/>
            </a:endParaRPr>
          </a:p>
          <a:p>
            <a:pPr indent="-228600">
              <a:lnSpc>
                <a:spcPct val="90000"/>
              </a:lnSpc>
              <a:spcAft>
                <a:spcPts val="600"/>
              </a:spcAft>
              <a:buFont typeface="Arial" panose="020B0604020202020204" pitchFamily="34" charset="0"/>
              <a:buChar char="•"/>
            </a:pPr>
            <a:r>
              <a:rPr lang="en-US" altLang="ja-JP" sz="1600" b="1" i="0" kern="1200">
                <a:solidFill>
                  <a:schemeClr val="tx1">
                    <a:alpha val="80000"/>
                  </a:schemeClr>
                </a:solidFill>
                <a:effectLst/>
                <a:latin typeface="+mn-lt"/>
                <a:ea typeface="+mn-ea"/>
                <a:cs typeface="+mn-cs"/>
              </a:rPr>
              <a:t>Sumbu X (horizontal)</a:t>
            </a:r>
            <a:r>
              <a:rPr lang="en-US" altLang="ja-JP" sz="1600" b="0" i="0" kern="1200">
                <a:solidFill>
                  <a:schemeClr val="tx1">
                    <a:alpha val="80000"/>
                  </a:schemeClr>
                </a:solidFill>
                <a:effectLst/>
                <a:latin typeface="+mn-lt"/>
                <a:ea typeface="+mn-ea"/>
                <a:cs typeface="+mn-cs"/>
              </a:rPr>
              <a:t> → Rating properti (4.0 – 5.0)</a:t>
            </a:r>
          </a:p>
          <a:p>
            <a:pPr indent="-228600">
              <a:lnSpc>
                <a:spcPct val="90000"/>
              </a:lnSpc>
              <a:spcAft>
                <a:spcPts val="600"/>
              </a:spcAft>
              <a:buFont typeface="Arial" panose="020B0604020202020204" pitchFamily="34" charset="0"/>
              <a:buChar char="•"/>
            </a:pPr>
            <a:r>
              <a:rPr lang="en-US" altLang="ja-JP" sz="1600" b="1" i="0" kern="1200">
                <a:solidFill>
                  <a:schemeClr val="tx1">
                    <a:alpha val="80000"/>
                  </a:schemeClr>
                </a:solidFill>
                <a:effectLst/>
                <a:latin typeface="+mn-lt"/>
                <a:ea typeface="+mn-ea"/>
                <a:cs typeface="+mn-cs"/>
              </a:rPr>
              <a:t>Sumbu Y (vertikal)</a:t>
            </a:r>
            <a:r>
              <a:rPr lang="en-US" altLang="ja-JP" sz="1600" b="0" i="0" kern="1200">
                <a:solidFill>
                  <a:schemeClr val="tx1">
                    <a:alpha val="80000"/>
                  </a:schemeClr>
                </a:solidFill>
                <a:effectLst/>
                <a:latin typeface="+mn-lt"/>
                <a:ea typeface="+mn-ea"/>
                <a:cs typeface="+mn-cs"/>
              </a:rPr>
              <a:t> → Harga per malam (SGD)</a:t>
            </a:r>
          </a:p>
          <a:p>
            <a:pPr indent="-228600">
              <a:lnSpc>
                <a:spcPct val="90000"/>
              </a:lnSpc>
              <a:spcAft>
                <a:spcPts val="600"/>
              </a:spcAft>
              <a:buFont typeface="Arial" panose="020B0604020202020204" pitchFamily="34" charset="0"/>
              <a:buChar char="•"/>
            </a:pPr>
            <a:endParaRPr lang="en-US" altLang="ja-JP" sz="1600" b="0" i="0" kern="1200">
              <a:solidFill>
                <a:schemeClr val="tx1">
                  <a:alpha val="80000"/>
                </a:schemeClr>
              </a:solidFill>
              <a:effectLst/>
              <a:latin typeface="+mn-lt"/>
              <a:ea typeface="+mn-ea"/>
              <a:cs typeface="+mn-cs"/>
            </a:endParaRPr>
          </a:p>
          <a:p>
            <a:pPr>
              <a:lnSpc>
                <a:spcPct val="90000"/>
              </a:lnSpc>
              <a:spcAft>
                <a:spcPts val="600"/>
              </a:spcAft>
            </a:pPr>
            <a:r>
              <a:rPr lang="en-US" altLang="ja-JP" sz="1600" b="1" i="1" kern="1200">
                <a:solidFill>
                  <a:schemeClr val="tx1">
                    <a:alpha val="80000"/>
                  </a:schemeClr>
                </a:solidFill>
                <a:effectLst/>
                <a:latin typeface="+mn-lt"/>
                <a:ea typeface="+mn-ea"/>
                <a:cs typeface="+mn-cs"/>
              </a:rPr>
              <a:t>Insight dari Data</a:t>
            </a:r>
          </a:p>
          <a:p>
            <a:pPr>
              <a:lnSpc>
                <a:spcPct val="90000"/>
              </a:lnSpc>
              <a:spcAft>
                <a:spcPts val="600"/>
              </a:spcAft>
            </a:pPr>
            <a:endParaRPr lang="en-US" altLang="ja-JP" sz="1600" b="1" i="1" kern="1200">
              <a:solidFill>
                <a:schemeClr val="tx1">
                  <a:alpha val="80000"/>
                </a:schemeClr>
              </a:solidFill>
              <a:effectLst/>
              <a:latin typeface="+mn-lt"/>
              <a:ea typeface="+mn-ea"/>
              <a:cs typeface="+mn-cs"/>
            </a:endParaRPr>
          </a:p>
          <a:p>
            <a:pPr indent="-228600" algn="just">
              <a:lnSpc>
                <a:spcPct val="90000"/>
              </a:lnSpc>
              <a:spcAft>
                <a:spcPts val="600"/>
              </a:spcAft>
              <a:buFont typeface="Arial" panose="020B0604020202020204" pitchFamily="34" charset="0"/>
              <a:buChar char="•"/>
            </a:pPr>
            <a:r>
              <a:rPr lang="en-US" altLang="ja-JP" sz="1600" b="1" i="0" kern="1200">
                <a:solidFill>
                  <a:schemeClr val="tx1">
                    <a:alpha val="80000"/>
                  </a:schemeClr>
                </a:solidFill>
                <a:effectLst/>
                <a:latin typeface="+mn-lt"/>
                <a:ea typeface="+mn-ea"/>
                <a:cs typeface="+mn-cs"/>
              </a:rPr>
              <a:t>Rating 4.0</a:t>
            </a:r>
            <a:r>
              <a:rPr lang="en-US" altLang="ja-JP" sz="1600" b="0" i="0" kern="1200">
                <a:solidFill>
                  <a:schemeClr val="tx1">
                    <a:alpha val="80000"/>
                  </a:schemeClr>
                </a:solidFill>
                <a:effectLst/>
                <a:latin typeface="+mn-lt"/>
                <a:ea typeface="+mn-ea"/>
                <a:cs typeface="+mn-cs"/>
              </a:rPr>
              <a:t> → Harga homogen di kisaran ±170 SGD.</a:t>
            </a:r>
          </a:p>
          <a:p>
            <a:pPr indent="-228600" algn="just">
              <a:lnSpc>
                <a:spcPct val="90000"/>
              </a:lnSpc>
              <a:spcAft>
                <a:spcPts val="600"/>
              </a:spcAft>
              <a:buFont typeface="Arial" panose="020B0604020202020204" pitchFamily="34" charset="0"/>
              <a:buChar char="•"/>
            </a:pPr>
            <a:r>
              <a:rPr lang="en-US" altLang="ja-JP" sz="1600" b="1" i="0" kern="1200">
                <a:solidFill>
                  <a:schemeClr val="tx1">
                    <a:alpha val="80000"/>
                  </a:schemeClr>
                </a:solidFill>
                <a:effectLst/>
                <a:latin typeface="+mn-lt"/>
                <a:ea typeface="+mn-ea"/>
                <a:cs typeface="+mn-cs"/>
              </a:rPr>
              <a:t>Rating 4.4</a:t>
            </a:r>
            <a:r>
              <a:rPr lang="en-US" altLang="ja-JP" sz="1600" b="0" i="0" kern="1200">
                <a:solidFill>
                  <a:schemeClr val="tx1">
                    <a:alpha val="80000"/>
                  </a:schemeClr>
                </a:solidFill>
                <a:effectLst/>
                <a:latin typeface="+mn-lt"/>
                <a:ea typeface="+mn-ea"/>
                <a:cs typeface="+mn-cs"/>
              </a:rPr>
              <a:t> → Sedikit lebih variatif, ±130–160 SGD.</a:t>
            </a:r>
          </a:p>
          <a:p>
            <a:pPr indent="-228600" algn="just">
              <a:lnSpc>
                <a:spcPct val="90000"/>
              </a:lnSpc>
              <a:spcAft>
                <a:spcPts val="600"/>
              </a:spcAft>
              <a:buFont typeface="Arial" panose="020B0604020202020204" pitchFamily="34" charset="0"/>
              <a:buChar char="•"/>
            </a:pPr>
            <a:r>
              <a:rPr lang="en-US" altLang="ja-JP" sz="1600" b="1" i="0" kern="1200">
                <a:solidFill>
                  <a:schemeClr val="tx1">
                    <a:alpha val="80000"/>
                  </a:schemeClr>
                </a:solidFill>
                <a:effectLst/>
                <a:latin typeface="+mn-lt"/>
                <a:ea typeface="+mn-ea"/>
                <a:cs typeface="+mn-cs"/>
              </a:rPr>
              <a:t>Rating 4.5–4.6</a:t>
            </a:r>
            <a:r>
              <a:rPr lang="en-US" altLang="ja-JP" sz="1600" b="0" i="0" kern="1200">
                <a:solidFill>
                  <a:schemeClr val="tx1">
                    <a:alpha val="80000"/>
                  </a:schemeClr>
                </a:solidFill>
                <a:effectLst/>
                <a:latin typeface="+mn-lt"/>
                <a:ea typeface="+mn-ea"/>
                <a:cs typeface="+mn-cs"/>
              </a:rPr>
              <a:t> → Persebaran luas, dari ±50 SGD hingga &gt;300 SGD.</a:t>
            </a:r>
          </a:p>
          <a:p>
            <a:pPr indent="-228600" algn="just">
              <a:lnSpc>
                <a:spcPct val="90000"/>
              </a:lnSpc>
              <a:spcAft>
                <a:spcPts val="600"/>
              </a:spcAft>
              <a:buFont typeface="Arial" panose="020B0604020202020204" pitchFamily="34" charset="0"/>
              <a:buChar char="•"/>
            </a:pPr>
            <a:r>
              <a:rPr lang="en-US" altLang="ja-JP" sz="1600" b="1" i="0" kern="1200">
                <a:solidFill>
                  <a:schemeClr val="tx1">
                    <a:alpha val="80000"/>
                  </a:schemeClr>
                </a:solidFill>
                <a:effectLst/>
                <a:latin typeface="+mn-lt"/>
                <a:ea typeface="+mn-ea"/>
                <a:cs typeface="+mn-cs"/>
              </a:rPr>
              <a:t>Rating 4.8–4.9</a:t>
            </a:r>
            <a:r>
              <a:rPr lang="en-US" altLang="ja-JP" sz="1600" b="0" i="0" kern="1200">
                <a:solidFill>
                  <a:schemeClr val="tx1">
                    <a:alpha val="80000"/>
                  </a:schemeClr>
                </a:solidFill>
                <a:effectLst/>
                <a:latin typeface="+mn-lt"/>
                <a:ea typeface="+mn-ea"/>
                <a:cs typeface="+mn-cs"/>
              </a:rPr>
              <a:t> → Variasi harga sangat tinggi, ada yang &lt;100 SGD hingga &gt;600 SGD.</a:t>
            </a:r>
          </a:p>
          <a:p>
            <a:pPr indent="-228600" algn="just">
              <a:lnSpc>
                <a:spcPct val="90000"/>
              </a:lnSpc>
              <a:spcAft>
                <a:spcPts val="600"/>
              </a:spcAft>
              <a:buFont typeface="Arial" panose="020B0604020202020204" pitchFamily="34" charset="0"/>
              <a:buChar char="•"/>
            </a:pPr>
            <a:r>
              <a:rPr lang="en-US" altLang="ja-JP" sz="1600" b="1" i="0" kern="1200">
                <a:solidFill>
                  <a:schemeClr val="tx1">
                    <a:alpha val="80000"/>
                  </a:schemeClr>
                </a:solidFill>
                <a:effectLst/>
                <a:latin typeface="+mn-lt"/>
                <a:ea typeface="+mn-ea"/>
                <a:cs typeface="+mn-cs"/>
              </a:rPr>
              <a:t>Rating 5.0</a:t>
            </a:r>
            <a:r>
              <a:rPr lang="en-US" altLang="ja-JP" sz="1600" b="0" i="0" kern="1200">
                <a:solidFill>
                  <a:schemeClr val="tx1">
                    <a:alpha val="80000"/>
                  </a:schemeClr>
                </a:solidFill>
                <a:effectLst/>
                <a:latin typeface="+mn-lt"/>
                <a:ea typeface="+mn-ea"/>
                <a:cs typeface="+mn-cs"/>
              </a:rPr>
              <a:t> → Harga relatif stabil ±150–200 SGD.</a:t>
            </a:r>
          </a:p>
          <a:p>
            <a:pPr algn="just">
              <a:lnSpc>
                <a:spcPct val="90000"/>
              </a:lnSpc>
              <a:spcAft>
                <a:spcPts val="600"/>
              </a:spcAft>
            </a:pPr>
            <a:r>
              <a:rPr lang="en-US" altLang="ja-JP" sz="1600" b="0" i="0" kern="1200">
                <a:solidFill>
                  <a:schemeClr val="tx1">
                    <a:alpha val="80000"/>
                  </a:schemeClr>
                </a:solidFill>
                <a:effectLst/>
                <a:latin typeface="+mn-lt"/>
                <a:ea typeface="+mn-ea"/>
                <a:cs typeface="+mn-cs"/>
              </a:rPr>
              <a:t>    Interpretasi Bisnis</a:t>
            </a:r>
          </a:p>
          <a:p>
            <a:pPr indent="-228600" algn="just">
              <a:lnSpc>
                <a:spcPct val="90000"/>
              </a:lnSpc>
              <a:spcAft>
                <a:spcPts val="600"/>
              </a:spcAft>
              <a:buFont typeface="Arial" panose="020B0604020202020204" pitchFamily="34" charset="0"/>
              <a:buChar char="•"/>
            </a:pPr>
            <a:r>
              <a:rPr lang="en-US" altLang="ja-JP" sz="1600" b="1" i="0" kern="1200">
                <a:solidFill>
                  <a:schemeClr val="tx1">
                    <a:alpha val="80000"/>
                  </a:schemeClr>
                </a:solidFill>
                <a:effectLst/>
                <a:latin typeface="+mn-lt"/>
                <a:ea typeface="+mn-ea"/>
                <a:cs typeface="+mn-cs"/>
              </a:rPr>
              <a:t>Rating tinggi ≠ harga mahal</a:t>
            </a:r>
            <a:r>
              <a:rPr lang="en-US" altLang="ja-JP" sz="1600" b="0" i="0" kern="1200">
                <a:solidFill>
                  <a:schemeClr val="tx1">
                    <a:alpha val="80000"/>
                  </a:schemeClr>
                </a:solidFill>
                <a:effectLst/>
                <a:latin typeface="+mn-lt"/>
                <a:ea typeface="+mn-ea"/>
                <a:cs typeface="+mn-cs"/>
              </a:rPr>
              <a:t> → Variasi besar, terutama rating 4.8–4.9.</a:t>
            </a:r>
          </a:p>
          <a:p>
            <a:pPr indent="-228600" algn="just">
              <a:lnSpc>
                <a:spcPct val="90000"/>
              </a:lnSpc>
              <a:spcAft>
                <a:spcPts val="600"/>
              </a:spcAft>
              <a:buFont typeface="Arial" panose="020B0604020202020204" pitchFamily="34" charset="0"/>
              <a:buChar char="•"/>
            </a:pPr>
            <a:r>
              <a:rPr lang="en-US" altLang="ja-JP" sz="1600" b="1" i="0" kern="1200">
                <a:solidFill>
                  <a:schemeClr val="tx1">
                    <a:alpha val="80000"/>
                  </a:schemeClr>
                </a:solidFill>
                <a:effectLst/>
                <a:latin typeface="+mn-lt"/>
                <a:ea typeface="+mn-ea"/>
                <a:cs typeface="+mn-cs"/>
              </a:rPr>
              <a:t>Rating rendah (4.0–4.4)</a:t>
            </a:r>
            <a:r>
              <a:rPr lang="en-US" altLang="ja-JP" sz="1600" b="0" i="0" kern="1200">
                <a:solidFill>
                  <a:schemeClr val="tx1">
                    <a:alpha val="80000"/>
                  </a:schemeClr>
                </a:solidFill>
                <a:effectLst/>
                <a:latin typeface="+mn-lt"/>
                <a:ea typeface="+mn-ea"/>
                <a:cs typeface="+mn-cs"/>
              </a:rPr>
              <a:t> → Harga cenderung seragam, kemungkinan segmen pasar tertentu.</a:t>
            </a:r>
          </a:p>
        </p:txBody>
      </p:sp>
      <p:cxnSp>
        <p:nvCxnSpPr>
          <p:cNvPr id="51" name="Straight Connector 5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5B71D55-91E0-06E9-C592-4B38FC189D32}"/>
              </a:ext>
            </a:extLst>
          </p:cNvPr>
          <p:cNvSpPr txBox="1"/>
          <p:nvPr/>
        </p:nvSpPr>
        <p:spPr>
          <a:xfrm>
            <a:off x="423472" y="803000"/>
            <a:ext cx="5221624" cy="646331"/>
          </a:xfrm>
          <a:prstGeom prst="rect">
            <a:avLst/>
          </a:prstGeom>
          <a:noFill/>
        </p:spPr>
        <p:txBody>
          <a:bodyPr wrap="square">
            <a:spAutoFit/>
          </a:bodyPr>
          <a:lstStyle/>
          <a:p>
            <a:pPr algn="ctr">
              <a:lnSpc>
                <a:spcPct val="90000"/>
              </a:lnSpc>
              <a:spcAft>
                <a:spcPts val="600"/>
              </a:spcAft>
            </a:pPr>
            <a:r>
              <a:rPr lang="en-US" altLang="ja-JP" sz="2000" b="1" kern="1200">
                <a:solidFill>
                  <a:schemeClr val="bg1">
                    <a:alpha val="80000"/>
                  </a:schemeClr>
                </a:solidFill>
                <a:effectLst>
                  <a:outerShdw blurRad="38100" dist="38100" dir="2700000" algn="tl">
                    <a:srgbClr val="000000">
                      <a:alpha val="43137"/>
                    </a:srgbClr>
                  </a:outerShdw>
                </a:effectLst>
                <a:latin typeface="+mn-lt"/>
                <a:ea typeface="+mn-ea"/>
                <a:cs typeface="+mn-cs"/>
              </a:rPr>
              <a:t>Persebaran Harga per Malam berdasarkan Rating</a:t>
            </a:r>
          </a:p>
        </p:txBody>
      </p:sp>
    </p:spTree>
    <p:extLst>
      <p:ext uri="{BB962C8B-B14F-4D97-AF65-F5344CB8AC3E}">
        <p14:creationId xmlns:p14="http://schemas.microsoft.com/office/powerpoint/2010/main" val="2626339017"/>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FC095F99-80CA-42BE-8E96-7B5923CF516F}"/>
              </a:ext>
            </a:extLst>
          </p:cNvPr>
          <p:cNvPicPr>
            <a:picLocks noGrp="1" noChangeAspect="1"/>
          </p:cNvPicPr>
          <p:nvPr>
            <p:ph type="pic" idx="4294967295"/>
          </p:nvPr>
        </p:nvPicPr>
        <p:blipFill>
          <a:blip r:embed="rId2"/>
          <a:srcRect t="4457" b="4457"/>
          <a:stretch/>
        </p:blipFill>
        <p:spPr>
          <a:xfrm>
            <a:off x="7175714" y="359763"/>
            <a:ext cx="5016286" cy="6498237"/>
          </a:xfrm>
          <a:prstGeom prst="roundRect">
            <a:avLst>
              <a:gd name="adj" fmla="val 34153"/>
            </a:avLst>
          </a:prstGeom>
        </p:spPr>
      </p:pic>
      <p:sp>
        <p:nvSpPr>
          <p:cNvPr id="21" name="Google Shape;123;p14">
            <a:extLst>
              <a:ext uri="{FF2B5EF4-FFF2-40B4-BE49-F238E27FC236}">
                <a16:creationId xmlns:a16="http://schemas.microsoft.com/office/drawing/2014/main" id="{8646052B-E90E-0225-AD6C-83A2F98D4F22}"/>
              </a:ext>
            </a:extLst>
          </p:cNvPr>
          <p:cNvSpPr txBox="1">
            <a:spLocks/>
          </p:cNvSpPr>
          <p:nvPr/>
        </p:nvSpPr>
        <p:spPr>
          <a:xfrm>
            <a:off x="207966" y="761071"/>
            <a:ext cx="674552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600"/>
              <a:buFont typeface="Montserrat"/>
              <a:buNone/>
              <a:defRPr sz="36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Hi, I’m Sri</a:t>
            </a:r>
          </a:p>
        </p:txBody>
      </p:sp>
      <p:sp>
        <p:nvSpPr>
          <p:cNvPr id="22" name="Google Shape;124;p14">
            <a:extLst>
              <a:ext uri="{FF2B5EF4-FFF2-40B4-BE49-F238E27FC236}">
                <a16:creationId xmlns:a16="http://schemas.microsoft.com/office/drawing/2014/main" id="{F5C2B47F-C414-DED3-A6D3-3075168955A3}"/>
              </a:ext>
            </a:extLst>
          </p:cNvPr>
          <p:cNvSpPr txBox="1">
            <a:spLocks/>
          </p:cNvSpPr>
          <p:nvPr/>
        </p:nvSpPr>
        <p:spPr>
          <a:xfrm>
            <a:off x="719806" y="2086634"/>
            <a:ext cx="5721841" cy="265046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SzPts val="1400"/>
            </a:pPr>
            <a:r>
              <a:rPr lang="en-US"/>
              <a:t>An enthusiastic Data Science practitioner with a passion for integrating theoretical insights with real-world applications. Experienced in transforming business challenges into strategic and impactful data-driven solutions.</a:t>
            </a:r>
          </a:p>
          <a:p>
            <a:pPr algn="just">
              <a:buSzPts val="1400"/>
            </a:pPr>
            <a:r>
              <a:rPr lang="en-US"/>
              <a:t>Dedicated to continuously refining analytical and technical skills in data analysis, machine learning, and comprehensive data science. Currently enrolled in a 6-month Full Stack Data Science Bootcamp Program with Dibimbing.id, which has helped me build a strong foundation in the field.</a:t>
            </a:r>
          </a:p>
          <a:p>
            <a:pPr algn="just">
              <a:buSzPts val="1400"/>
            </a:pPr>
            <a:r>
              <a:rPr lang="en-US"/>
              <a:t>Motivated to grow professionally and ready to leverage my knowledge to create innovative solutions that deliver real value to businesses.</a:t>
            </a:r>
          </a:p>
        </p:txBody>
      </p:sp>
      <p:grpSp>
        <p:nvGrpSpPr>
          <p:cNvPr id="23" name="Google Shape;125;p14">
            <a:extLst>
              <a:ext uri="{FF2B5EF4-FFF2-40B4-BE49-F238E27FC236}">
                <a16:creationId xmlns:a16="http://schemas.microsoft.com/office/drawing/2014/main" id="{EB9D9670-FF7F-33BB-89C1-942B50061737}"/>
              </a:ext>
            </a:extLst>
          </p:cNvPr>
          <p:cNvGrpSpPr/>
          <p:nvPr/>
        </p:nvGrpSpPr>
        <p:grpSpPr>
          <a:xfrm>
            <a:off x="719807" y="4965195"/>
            <a:ext cx="4484479" cy="534981"/>
            <a:chOff x="719805" y="4996366"/>
            <a:chExt cx="4484479" cy="534981"/>
          </a:xfrm>
        </p:grpSpPr>
        <p:sp>
          <p:nvSpPr>
            <p:cNvPr id="24" name="Google Shape;126;p14">
              <a:extLst>
                <a:ext uri="{FF2B5EF4-FFF2-40B4-BE49-F238E27FC236}">
                  <a16:creationId xmlns:a16="http://schemas.microsoft.com/office/drawing/2014/main" id="{56700DBA-4223-9558-165C-AE5EDAF8459A}"/>
                </a:ext>
              </a:extLst>
            </p:cNvPr>
            <p:cNvSpPr txBox="1"/>
            <p:nvPr/>
          </p:nvSpPr>
          <p:spPr>
            <a:xfrm>
              <a:off x="719805" y="4996366"/>
              <a:ext cx="4484479" cy="324697"/>
            </a:xfrm>
            <a:prstGeom prst="rect">
              <a:avLst/>
            </a:prstGeom>
            <a:noFill/>
            <a:ln>
              <a:noFill/>
            </a:ln>
          </p:spPr>
          <p:txBody>
            <a:bodyPr spcFirstLastPara="1" wrap="square" lIns="91425" tIns="45700" rIns="91425" bIns="45700" anchor="t" anchorCtr="0">
              <a:normAutofit fontScale="85000" lnSpcReduction="20000"/>
            </a:bodyPr>
            <a:lstStyle/>
            <a:p>
              <a:pPr>
                <a:lnSpc>
                  <a:spcPct val="90000"/>
                </a:lnSpc>
                <a:buClr>
                  <a:schemeClr val="accent1"/>
                </a:buClr>
                <a:buSzPct val="100000"/>
              </a:pPr>
              <a:r>
                <a:rPr lang="en-US" sz="2400">
                  <a:solidFill>
                    <a:schemeClr val="accent1"/>
                  </a:solidFill>
                  <a:latin typeface="Montserrat"/>
                  <a:ea typeface="Montserrat"/>
                  <a:cs typeface="Montserrat"/>
                  <a:sym typeface="Montserrat"/>
                </a:rPr>
                <a:t>Connect on Linkedln</a:t>
              </a:r>
              <a:endParaRPr sz="2400">
                <a:solidFill>
                  <a:schemeClr val="accent1"/>
                </a:solidFill>
                <a:latin typeface="Montserrat"/>
                <a:ea typeface="Montserrat"/>
                <a:cs typeface="Montserrat"/>
                <a:sym typeface="Montserrat"/>
              </a:endParaRPr>
            </a:p>
          </p:txBody>
        </p:sp>
        <p:sp>
          <p:nvSpPr>
            <p:cNvPr id="25" name="Google Shape;127;p14">
              <a:extLst>
                <a:ext uri="{FF2B5EF4-FFF2-40B4-BE49-F238E27FC236}">
                  <a16:creationId xmlns:a16="http://schemas.microsoft.com/office/drawing/2014/main" id="{DE966897-34B9-733A-F240-F1D1733563CC}"/>
                </a:ext>
              </a:extLst>
            </p:cNvPr>
            <p:cNvSpPr txBox="1"/>
            <p:nvPr/>
          </p:nvSpPr>
          <p:spPr>
            <a:xfrm>
              <a:off x="719805" y="5254388"/>
              <a:ext cx="4484477" cy="276959"/>
            </a:xfrm>
            <a:prstGeom prst="rect">
              <a:avLst/>
            </a:prstGeom>
            <a:noFill/>
            <a:ln>
              <a:noFill/>
            </a:ln>
          </p:spPr>
          <p:txBody>
            <a:bodyPr spcFirstLastPara="1" wrap="square" lIns="91425" tIns="45700" rIns="91425" bIns="45700" anchor="t" anchorCtr="0">
              <a:spAutoFit/>
            </a:bodyPr>
            <a:lstStyle/>
            <a:p>
              <a:r>
                <a:rPr lang="en-US" sz="1200" u="sng">
                  <a:solidFill>
                    <a:schemeClr val="hlink"/>
                  </a:solidFill>
                  <a:latin typeface="Montserrat"/>
                  <a:ea typeface="Montserrat"/>
                  <a:cs typeface="Montserrat"/>
                  <a:sym typeface="Montserrat"/>
                </a:rPr>
                <a:t>www.linkedin.com/in/sri-supatmi</a:t>
              </a:r>
              <a:endParaRPr sz="1200">
                <a:solidFill>
                  <a:schemeClr val="dk1"/>
                </a:solidFill>
                <a:latin typeface="Montserrat"/>
                <a:ea typeface="Montserrat"/>
                <a:cs typeface="Montserrat"/>
                <a:sym typeface="Montserrat"/>
              </a:endParaRPr>
            </a:p>
          </p:txBody>
        </p:sp>
      </p:grpSp>
    </p:spTree>
    <p:extLst>
      <p:ext uri="{BB962C8B-B14F-4D97-AF65-F5344CB8AC3E}">
        <p14:creationId xmlns:p14="http://schemas.microsoft.com/office/powerpoint/2010/main" val="1991442393"/>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19BEA6-1BC5-3974-2C94-C5863B009BF8}"/>
              </a:ext>
            </a:extLst>
          </p:cNvPr>
          <p:cNvPicPr>
            <a:picLocks noChangeAspect="1"/>
          </p:cNvPicPr>
          <p:nvPr/>
        </p:nvPicPr>
        <p:blipFill>
          <a:blip r:embed="rId2"/>
          <a:stretch>
            <a:fillRect/>
          </a:stretch>
        </p:blipFill>
        <p:spPr>
          <a:xfrm>
            <a:off x="5943600" y="0"/>
            <a:ext cx="6006661" cy="6858000"/>
          </a:xfrm>
          <a:prstGeom prst="rect">
            <a:avLst/>
          </a:prstGeom>
        </p:spPr>
      </p:pic>
      <p:sp>
        <p:nvSpPr>
          <p:cNvPr id="5" name="TextBox 4">
            <a:extLst>
              <a:ext uri="{FF2B5EF4-FFF2-40B4-BE49-F238E27FC236}">
                <a16:creationId xmlns:a16="http://schemas.microsoft.com/office/drawing/2014/main" id="{7FB5430E-E392-D777-DF4D-63F8AFE80A95}"/>
              </a:ext>
            </a:extLst>
          </p:cNvPr>
          <p:cNvSpPr txBox="1"/>
          <p:nvPr/>
        </p:nvSpPr>
        <p:spPr>
          <a:xfrm>
            <a:off x="479686" y="2236246"/>
            <a:ext cx="5066676" cy="1815882"/>
          </a:xfrm>
          <a:prstGeom prst="rect">
            <a:avLst/>
          </a:prstGeom>
          <a:noFill/>
        </p:spPr>
        <p:txBody>
          <a:bodyPr wrap="square">
            <a:spAutoFit/>
          </a:bodyPr>
          <a:lstStyle/>
          <a:p>
            <a:pPr algn="l">
              <a:buNone/>
            </a:pPr>
            <a:r>
              <a:rPr lang="en-US" altLang="ja-JP" b="1" i="1">
                <a:solidFill>
                  <a:srgbClr val="1F1F1F"/>
                </a:solidFill>
                <a:effectLst/>
                <a:latin typeface="Roboto" panose="02000000000000000000" pitchFamily="2" charset="0"/>
              </a:rPr>
              <a:t>Distribusi Jumlah Malam</a:t>
            </a:r>
            <a:endParaRPr lang="en-US" altLang="ja-JP" b="0" i="0">
              <a:solidFill>
                <a:srgbClr val="1F1F1F"/>
              </a:solidFill>
              <a:effectLst/>
              <a:latin typeface="Roboto" panose="02000000000000000000" pitchFamily="2" charset="0"/>
            </a:endParaRPr>
          </a:p>
          <a:p>
            <a:pPr algn="l">
              <a:buFont typeface="Arial" panose="020B0604020202020204" pitchFamily="34" charset="0"/>
              <a:buChar char="•"/>
            </a:pPr>
            <a:r>
              <a:rPr lang="en-US" altLang="ja-JP" b="0" i="0">
                <a:solidFill>
                  <a:srgbClr val="1F1F1F"/>
                </a:solidFill>
                <a:effectLst/>
                <a:latin typeface="Roboto" panose="02000000000000000000" pitchFamily="2" charset="0"/>
              </a:rPr>
              <a:t>1 malam: </a:t>
            </a:r>
            <a:r>
              <a:rPr lang="en-US" altLang="ja-JP" b="1" i="0">
                <a:solidFill>
                  <a:srgbClr val="1F1F1F"/>
                </a:solidFill>
                <a:effectLst/>
                <a:latin typeface="Roboto" panose="02000000000000000000" pitchFamily="2" charset="0"/>
              </a:rPr>
              <a:t>81.2%</a:t>
            </a:r>
            <a:endParaRPr lang="en-US" altLang="ja-JP" b="0" i="0">
              <a:solidFill>
                <a:srgbClr val="1F1F1F"/>
              </a:solidFill>
              <a:effectLst/>
              <a:latin typeface="Roboto" panose="02000000000000000000" pitchFamily="2" charset="0"/>
            </a:endParaRPr>
          </a:p>
          <a:p>
            <a:pPr algn="l">
              <a:buFont typeface="Arial" panose="020B0604020202020204" pitchFamily="34" charset="0"/>
              <a:buChar char="•"/>
            </a:pPr>
            <a:r>
              <a:rPr lang="en-US" altLang="ja-JP" b="0" i="0">
                <a:solidFill>
                  <a:srgbClr val="1F1F1F"/>
                </a:solidFill>
                <a:effectLst/>
                <a:latin typeface="Roboto" panose="02000000000000000000" pitchFamily="2" charset="0"/>
              </a:rPr>
              <a:t>2 malam: </a:t>
            </a:r>
            <a:r>
              <a:rPr lang="en-US" altLang="ja-JP" b="1" i="0">
                <a:solidFill>
                  <a:srgbClr val="1F1F1F"/>
                </a:solidFill>
                <a:effectLst/>
                <a:latin typeface="Roboto" panose="02000000000000000000" pitchFamily="2" charset="0"/>
              </a:rPr>
              <a:t>18.8%</a:t>
            </a:r>
          </a:p>
          <a:p>
            <a:pPr algn="l">
              <a:buFont typeface="Arial" panose="020B0604020202020204" pitchFamily="34" charset="0"/>
              <a:buChar char="•"/>
            </a:pPr>
            <a:endParaRPr lang="en-US" altLang="ja-JP" b="0" i="0">
              <a:solidFill>
                <a:srgbClr val="1F1F1F"/>
              </a:solidFill>
              <a:effectLst/>
              <a:latin typeface="Roboto" panose="02000000000000000000" pitchFamily="2" charset="0"/>
            </a:endParaRPr>
          </a:p>
          <a:p>
            <a:pPr algn="l">
              <a:buFont typeface="Arial" panose="020B0604020202020204" pitchFamily="34" charset="0"/>
              <a:buChar char="•"/>
            </a:pPr>
            <a:r>
              <a:rPr lang="en-US" altLang="ja-JP" b="0" i="0">
                <a:solidFill>
                  <a:srgbClr val="1F1F1F"/>
                </a:solidFill>
                <a:effectLst/>
                <a:latin typeface="Roboto" panose="02000000000000000000" pitchFamily="2" charset="0"/>
              </a:rPr>
              <a:t>Pasar sangat didominasi </a:t>
            </a:r>
            <a:r>
              <a:rPr lang="en-US" altLang="ja-JP" b="1" i="0">
                <a:solidFill>
                  <a:srgbClr val="1F1F1F"/>
                </a:solidFill>
                <a:effectLst/>
                <a:latin typeface="Roboto" panose="02000000000000000000" pitchFamily="2" charset="0"/>
              </a:rPr>
              <a:t>short stay</a:t>
            </a:r>
            <a:r>
              <a:rPr lang="en-US" altLang="ja-JP" b="0" i="0">
                <a:solidFill>
                  <a:srgbClr val="1F1F1F"/>
                </a:solidFill>
                <a:effectLst/>
                <a:latin typeface="Roboto" panose="02000000000000000000" pitchFamily="2" charset="0"/>
              </a:rPr>
              <a:t> → fokus pada kecepatan operasional dan kemudahan check-in/out.</a:t>
            </a:r>
          </a:p>
          <a:p>
            <a:pPr algn="l">
              <a:buFont typeface="Arial" panose="020B0604020202020204" pitchFamily="34" charset="0"/>
              <a:buChar char="•"/>
            </a:pPr>
            <a:r>
              <a:rPr lang="en-US" altLang="ja-JP" b="0" i="0">
                <a:solidFill>
                  <a:srgbClr val="1F1F1F"/>
                </a:solidFill>
                <a:effectLst/>
                <a:latin typeface="Roboto" panose="02000000000000000000" pitchFamily="2" charset="0"/>
              </a:rPr>
              <a:t>Naikkan porsi 2 malam lewat promo </a:t>
            </a:r>
            <a:r>
              <a:rPr lang="en-US" altLang="ja-JP" b="1" i="0">
                <a:solidFill>
                  <a:srgbClr val="1F1F1F"/>
                </a:solidFill>
                <a:effectLst/>
                <a:latin typeface="Roboto" panose="02000000000000000000" pitchFamily="2" charset="0"/>
              </a:rPr>
              <a:t>Stay 2 Save</a:t>
            </a:r>
            <a:r>
              <a:rPr lang="en-US" altLang="ja-JP" b="0" i="0">
                <a:solidFill>
                  <a:srgbClr val="1F1F1F"/>
                </a:solidFill>
                <a:effectLst/>
                <a:latin typeface="Roboto" panose="02000000000000000000" pitchFamily="2" charset="0"/>
              </a:rPr>
              <a:t> (5–10%) atau bundling (late check-out, breakfast-to-go).</a:t>
            </a:r>
          </a:p>
        </p:txBody>
      </p:sp>
    </p:spTree>
    <p:extLst>
      <p:ext uri="{BB962C8B-B14F-4D97-AF65-F5344CB8AC3E}">
        <p14:creationId xmlns:p14="http://schemas.microsoft.com/office/powerpoint/2010/main" val="3966482360"/>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7786E1C8-F00B-6A6F-6395-5B0CA28EE93C}"/>
              </a:ext>
            </a:extLst>
          </p:cNvPr>
          <p:cNvSpPr>
            <a:spLocks noGrp="1"/>
          </p:cNvSpPr>
          <p:nvPr>
            <p:ph type="title"/>
          </p:nvPr>
        </p:nvSpPr>
        <p:spPr>
          <a:xfrm>
            <a:off x="6789155" y="492354"/>
            <a:ext cx="5107790" cy="1325563"/>
          </a:xfrm>
        </p:spPr>
        <p:txBody>
          <a:bodyPr/>
          <a:lstStyle/>
          <a:p>
            <a:r>
              <a:rPr lang="en-US"/>
              <a:t>Data Split</a:t>
            </a:r>
          </a:p>
        </p:txBody>
      </p:sp>
      <p:sp>
        <p:nvSpPr>
          <p:cNvPr id="6" name="TextBox 5">
            <a:extLst>
              <a:ext uri="{FF2B5EF4-FFF2-40B4-BE49-F238E27FC236}">
                <a16:creationId xmlns:a16="http://schemas.microsoft.com/office/drawing/2014/main" id="{877F2335-A6A5-06FA-9C5A-62F0709EDC2E}"/>
              </a:ext>
            </a:extLst>
          </p:cNvPr>
          <p:cNvSpPr txBox="1"/>
          <p:nvPr/>
        </p:nvSpPr>
        <p:spPr>
          <a:xfrm>
            <a:off x="829512" y="1744531"/>
            <a:ext cx="5959643" cy="1384995"/>
          </a:xfrm>
          <a:prstGeom prst="rect">
            <a:avLst/>
          </a:prstGeom>
          <a:noFill/>
        </p:spPr>
        <p:txBody>
          <a:bodyPr wrap="square">
            <a:spAutoFit/>
          </a:bodyPr>
          <a:lstStyle/>
          <a:p>
            <a:pPr algn="l">
              <a:buNone/>
            </a:pPr>
            <a:r>
              <a:rPr lang="en-US" altLang="ja-JP" b="0" i="0">
                <a:solidFill>
                  <a:srgbClr val="1F1F1F"/>
                </a:solidFill>
                <a:effectLst/>
                <a:latin typeface="Roboto" panose="02000000000000000000" pitchFamily="2" charset="0"/>
              </a:rPr>
              <a:t>Pembagian Dataset: Training vs Testing</a:t>
            </a:r>
          </a:p>
          <a:p>
            <a:pPr algn="l">
              <a:buNone/>
            </a:pPr>
            <a:r>
              <a:rPr lang="en-US" altLang="ja-JP" b="0" i="0">
                <a:solidFill>
                  <a:srgbClr val="1F1F1F"/>
                </a:solidFill>
                <a:effectLst/>
                <a:latin typeface="Roboto" panose="02000000000000000000" pitchFamily="2" charset="0"/>
              </a:rPr>
              <a:t>Dataset dibagi menjadi dua bagian:</a:t>
            </a:r>
          </a:p>
          <a:p>
            <a:pPr algn="l">
              <a:buFont typeface="Arial" panose="020B0604020202020204" pitchFamily="34" charset="0"/>
              <a:buChar char="•"/>
            </a:pPr>
            <a:r>
              <a:rPr lang="en-US" altLang="ja-JP" b="1" i="0">
                <a:solidFill>
                  <a:srgbClr val="1F1F1F"/>
                </a:solidFill>
                <a:effectLst/>
                <a:latin typeface="Roboto" panose="02000000000000000000" pitchFamily="2" charset="0"/>
              </a:rPr>
              <a:t>Training Set (80%)</a:t>
            </a:r>
            <a:r>
              <a:rPr lang="en-US" altLang="ja-JP" b="0" i="0">
                <a:solidFill>
                  <a:srgbClr val="1F1F1F"/>
                </a:solidFill>
                <a:effectLst/>
                <a:latin typeface="Roboto" panose="02000000000000000000" pitchFamily="2" charset="0"/>
              </a:rPr>
              <a:t> → Digunakan untuk melatih model agar memahami pola dari data.</a:t>
            </a:r>
          </a:p>
          <a:p>
            <a:pPr algn="l">
              <a:buFont typeface="Arial" panose="020B0604020202020204" pitchFamily="34" charset="0"/>
              <a:buChar char="•"/>
            </a:pPr>
            <a:r>
              <a:rPr lang="en-US" altLang="ja-JP" b="1" i="0">
                <a:solidFill>
                  <a:srgbClr val="1F1F1F"/>
                </a:solidFill>
                <a:effectLst/>
                <a:latin typeface="Roboto" panose="02000000000000000000" pitchFamily="2" charset="0"/>
              </a:rPr>
              <a:t>Testing Set (20%)</a:t>
            </a:r>
            <a:r>
              <a:rPr lang="en-US" altLang="ja-JP" b="0" i="0">
                <a:solidFill>
                  <a:srgbClr val="1F1F1F"/>
                </a:solidFill>
                <a:effectLst/>
                <a:latin typeface="Roboto" panose="02000000000000000000" pitchFamily="2" charset="0"/>
              </a:rPr>
              <a:t> → Digunakan untuk menguji performa model pada data yang belum pernah dilihat sebelumnya.</a:t>
            </a:r>
          </a:p>
        </p:txBody>
      </p:sp>
      <p:pic>
        <p:nvPicPr>
          <p:cNvPr id="11" name="Picture 10">
            <a:extLst>
              <a:ext uri="{FF2B5EF4-FFF2-40B4-BE49-F238E27FC236}">
                <a16:creationId xmlns:a16="http://schemas.microsoft.com/office/drawing/2014/main" id="{9111B8B1-BC11-C174-1D06-8916E28A7160}"/>
              </a:ext>
            </a:extLst>
          </p:cNvPr>
          <p:cNvPicPr>
            <a:picLocks noChangeAspect="1"/>
          </p:cNvPicPr>
          <p:nvPr/>
        </p:nvPicPr>
        <p:blipFill>
          <a:blip r:embed="rId2"/>
          <a:stretch>
            <a:fillRect/>
          </a:stretch>
        </p:blipFill>
        <p:spPr>
          <a:xfrm>
            <a:off x="4461365" y="3728474"/>
            <a:ext cx="5959643" cy="2465628"/>
          </a:xfrm>
          <a:prstGeom prst="rect">
            <a:avLst/>
          </a:prstGeom>
        </p:spPr>
      </p:pic>
    </p:spTree>
    <p:extLst>
      <p:ext uri="{BB962C8B-B14F-4D97-AF65-F5344CB8AC3E}">
        <p14:creationId xmlns:p14="http://schemas.microsoft.com/office/powerpoint/2010/main" val="2452717223"/>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5C432B-761C-3807-9F51-D1CF9C3780E4}"/>
              </a:ext>
            </a:extLst>
          </p:cNvPr>
          <p:cNvPicPr>
            <a:picLocks noChangeAspect="1"/>
          </p:cNvPicPr>
          <p:nvPr/>
        </p:nvPicPr>
        <p:blipFill>
          <a:blip r:embed="rId2"/>
          <a:stretch>
            <a:fillRect/>
          </a:stretch>
        </p:blipFill>
        <p:spPr>
          <a:xfrm>
            <a:off x="6813060" y="491193"/>
            <a:ext cx="5241431" cy="5764944"/>
          </a:xfrm>
          <a:prstGeom prst="rect">
            <a:avLst/>
          </a:prstGeom>
        </p:spPr>
      </p:pic>
      <p:sp>
        <p:nvSpPr>
          <p:cNvPr id="8" name="Rectangle 1">
            <a:extLst>
              <a:ext uri="{FF2B5EF4-FFF2-40B4-BE49-F238E27FC236}">
                <a16:creationId xmlns:a16="http://schemas.microsoft.com/office/drawing/2014/main" id="{551B2DA5-DC3E-1960-1728-AEF344968CFC}"/>
              </a:ext>
            </a:extLst>
          </p:cNvPr>
          <p:cNvSpPr>
            <a:spLocks noChangeArrowheads="1"/>
          </p:cNvSpPr>
          <p:nvPr/>
        </p:nvSpPr>
        <p:spPr bwMode="auto">
          <a:xfrm>
            <a:off x="137509" y="491193"/>
            <a:ext cx="4285595" cy="7296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900" b="1" i="0" u="none" strike="noStrike" cap="none" normalizeH="0" baseline="0">
                <a:ln>
                  <a:noFill/>
                </a:ln>
                <a:solidFill>
                  <a:srgbClr val="1F1F1F"/>
                </a:solidFill>
                <a:effectLst/>
                <a:latin typeface="Roboto" panose="02000000000000000000" pitchFamily="2" charset="0"/>
              </a:rPr>
              <a:t>Model Linear Regression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1" i="0" u="none" strike="noStrike" cap="none" normalizeH="0" baseline="0">
              <a:ln>
                <a:noFill/>
              </a:ln>
              <a:solidFill>
                <a:schemeClr val="tx1"/>
              </a:solidFill>
              <a:effectLst/>
              <a:latin typeface="Arial" panose="020B0604020202020204" pitchFamily="34" charset="0"/>
            </a:endParaRPr>
          </a:p>
        </p:txBody>
      </p:sp>
      <p:sp>
        <p:nvSpPr>
          <p:cNvPr id="14" name="Rectangle 7">
            <a:extLst>
              <a:ext uri="{FF2B5EF4-FFF2-40B4-BE49-F238E27FC236}">
                <a16:creationId xmlns:a16="http://schemas.microsoft.com/office/drawing/2014/main" id="{3607BAA1-990E-985E-0D6B-991865B8383E}"/>
              </a:ext>
            </a:extLst>
          </p:cNvPr>
          <p:cNvSpPr>
            <a:spLocks noChangeArrowheads="1"/>
          </p:cNvSpPr>
          <p:nvPr/>
        </p:nvSpPr>
        <p:spPr bwMode="auto">
          <a:xfrm>
            <a:off x="270639" y="1455340"/>
            <a:ext cx="5595312" cy="17914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1" u="none" strike="noStrike" cap="none" normalizeH="0" baseline="0">
                <a:ln>
                  <a:noFill/>
                </a:ln>
                <a:solidFill>
                  <a:srgbClr val="1F1F1F"/>
                </a:solidFill>
                <a:effectLst/>
                <a:latin typeface="Roboto" panose="02000000000000000000" pitchFamily="2" charset="0"/>
              </a:rPr>
              <a:t>Evaluasi Model</a:t>
            </a:r>
            <a:endParaRPr kumimoji="0" lang="en-US" altLang="ja-JP" sz="1800" b="1" i="1"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ja-JP" altLang="ja-JP" b="1" i="0" u="none" strike="noStrike" cap="none" normalizeH="0" baseline="0">
                <a:ln>
                  <a:noFill/>
                </a:ln>
                <a:solidFill>
                  <a:srgbClr val="1F1F1F"/>
                </a:solidFill>
                <a:effectLst/>
                <a:latin typeface="Roboto" panose="02000000000000000000" pitchFamily="2" charset="0"/>
              </a:rPr>
              <a:t>MSE (Mean Squared Error) = 1740.71</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1" i="0" u="none" strike="noStrike" cap="none" normalizeH="0" baseline="0">
                <a:ln>
                  <a:noFill/>
                </a:ln>
                <a:solidFill>
                  <a:srgbClr val="1F1F1F"/>
                </a:solidFill>
                <a:effectLst/>
                <a:latin typeface="Roboto" panose="02000000000000000000" pitchFamily="2" charset="0"/>
              </a:rPr>
              <a:t>RMSE (Root Mean Squared Error) = 41.72</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Rata-rata kesalahan prediksi ±41.72 (dalam satuan target asli) </a:t>
            </a:r>
            <a:r>
              <a:rPr kumimoji="0" lang="ja-JP" altLang="ja-JP" b="1" i="0" u="none" strike="noStrike" cap="none" normalizeH="0" baseline="0">
                <a:ln>
                  <a:noFill/>
                </a:ln>
                <a:solidFill>
                  <a:srgbClr val="1F1F1F"/>
                </a:solidFill>
                <a:effectLst/>
                <a:latin typeface="Roboto" panose="02000000000000000000" pitchFamily="2" charset="0"/>
              </a:rPr>
              <a:t>R² (R-squared) = 0.86</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Model mampu menjelaskan </a:t>
            </a:r>
            <a:r>
              <a:rPr kumimoji="0" lang="ja-JP" altLang="ja-JP" b="1" i="0" u="none" strike="noStrike" cap="none" normalizeH="0" baseline="0">
                <a:ln>
                  <a:noFill/>
                </a:ln>
                <a:solidFill>
                  <a:srgbClr val="1F1F1F"/>
                </a:solidFill>
                <a:effectLst/>
                <a:latin typeface="Roboto" panose="02000000000000000000" pitchFamily="2" charset="0"/>
              </a:rPr>
              <a:t>86% variasi data</a:t>
            </a:r>
            <a:r>
              <a:rPr kumimoji="0" lang="ja-JP" altLang="ja-JP" b="0" i="0" u="none" strike="noStrike" cap="none" normalizeH="0" baseline="0">
                <a:ln>
                  <a:noFill/>
                </a:ln>
                <a:solidFill>
                  <a:srgbClr val="1F1F1F"/>
                </a:solidFill>
                <a:effectLst/>
                <a:latin typeface="Roboto" panose="02000000000000000000" pitchFamily="2" charset="0"/>
              </a:rPr>
              <a:t>, </a:t>
            </a:r>
            <a:endParaRPr kumimoji="0" lang="ja-JP" altLang="ja-JP" sz="2000" b="0" i="0" u="none" strike="noStrike" cap="none" normalizeH="0" baseline="0">
              <a:ln>
                <a:noFill/>
              </a:ln>
              <a:solidFill>
                <a:schemeClr val="tx1"/>
              </a:solidFill>
              <a:effectLst/>
              <a:latin typeface="Arial" panose="020B0604020202020204" pitchFamily="34" charset="0"/>
            </a:endParaRPr>
          </a:p>
        </p:txBody>
      </p:sp>
      <p:sp>
        <p:nvSpPr>
          <p:cNvPr id="16" name="Rectangle 9">
            <a:extLst>
              <a:ext uri="{FF2B5EF4-FFF2-40B4-BE49-F238E27FC236}">
                <a16:creationId xmlns:a16="http://schemas.microsoft.com/office/drawing/2014/main" id="{C58E5C72-0971-D879-0926-C3A6FC2482B9}"/>
              </a:ext>
            </a:extLst>
          </p:cNvPr>
          <p:cNvSpPr>
            <a:spLocks noChangeArrowheads="1"/>
          </p:cNvSpPr>
          <p:nvPr/>
        </p:nvSpPr>
        <p:spPr bwMode="auto">
          <a:xfrm>
            <a:off x="0" y="3715829"/>
            <a:ext cx="6813059" cy="25609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1" u="none" strike="noStrike" cap="none" normalizeH="0" baseline="0">
                <a:ln>
                  <a:noFill/>
                </a:ln>
                <a:solidFill>
                  <a:srgbClr val="1F1F1F"/>
                </a:solidFill>
                <a:effectLst/>
                <a:latin typeface="Roboto" panose="02000000000000000000" pitchFamily="2" charset="0"/>
              </a:rPr>
              <a:t>Perbandingan Nilai Aktual vs Prediksi</a:t>
            </a:r>
            <a:endParaRPr kumimoji="0" lang="en-US" altLang="ja-JP" sz="1800" b="1" i="1"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800" b="1" i="1"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1" i="1"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b="1" i="0" u="none" strike="noStrike" cap="none" normalizeH="0" baseline="0">
                <a:ln>
                  <a:noFill/>
                </a:ln>
                <a:solidFill>
                  <a:srgbClr val="1F1F1F"/>
                </a:solidFill>
                <a:effectLst/>
                <a:latin typeface="Roboto" panose="02000000000000000000" pitchFamily="2" charset="0"/>
              </a:rPr>
              <a:t>Actual</a:t>
            </a:r>
            <a:r>
              <a:rPr kumimoji="0" lang="ja-JP" altLang="ja-JP" b="0" i="0" u="none" strike="noStrike" cap="none" normalizeH="0" baseline="0">
                <a:ln>
                  <a:noFill/>
                </a:ln>
                <a:solidFill>
                  <a:srgbClr val="1F1F1F"/>
                </a:solidFill>
                <a:effectLst/>
                <a:latin typeface="Roboto" panose="02000000000000000000" pitchFamily="2" charset="0"/>
              </a:rPr>
              <a:t> → nilai target asli di data uji.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b="1" i="0" u="none" strike="noStrike" cap="none" normalizeH="0" baseline="0">
                <a:ln>
                  <a:noFill/>
                </a:ln>
                <a:solidFill>
                  <a:srgbClr val="1F1F1F"/>
                </a:solidFill>
                <a:effectLst/>
                <a:latin typeface="Roboto" panose="02000000000000000000" pitchFamily="2" charset="0"/>
              </a:rPr>
              <a:t>Predicted</a:t>
            </a:r>
            <a:r>
              <a:rPr kumimoji="0" lang="ja-JP" altLang="ja-JP" b="0" i="0" u="none" strike="noStrike" cap="none" normalizeH="0" baseline="0">
                <a:ln>
                  <a:noFill/>
                </a:ln>
                <a:solidFill>
                  <a:srgbClr val="1F1F1F"/>
                </a:solidFill>
                <a:effectLst/>
                <a:latin typeface="Roboto" panose="02000000000000000000" pitchFamily="2" charset="0"/>
              </a:rPr>
              <a:t> → hasil prediksi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1" i="0" u="none" strike="noStrike" cap="none" normalizeH="0" baseline="0">
                <a:ln>
                  <a:noFill/>
                </a:ln>
                <a:solidFill>
                  <a:srgbClr val="1F1F1F"/>
                </a:solidFill>
                <a:effectLst/>
                <a:latin typeface="Roboto" panose="02000000000000000000" pitchFamily="2" charset="0"/>
              </a:rPr>
              <a:t>Contoh:</a:t>
            </a:r>
            <a:endParaRPr kumimoji="0" lang="ja-JP" altLang="ja-JP"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b="0" i="0" u="none" strike="noStrike" cap="none" normalizeH="0" baseline="0">
                <a:ln>
                  <a:noFill/>
                </a:ln>
                <a:solidFill>
                  <a:srgbClr val="1F1F1F"/>
                </a:solidFill>
                <a:effectLst/>
                <a:latin typeface="Roboto" panose="02000000000000000000" pitchFamily="2" charset="0"/>
              </a:rPr>
              <a:t>Baris 1: Nilai asli = 287.0, prediksi = 258.03 → selisih cukup besar.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b="0" i="0" u="none" strike="noStrike" cap="none" normalizeH="0" baseline="0">
                <a:ln>
                  <a:noFill/>
                </a:ln>
                <a:solidFill>
                  <a:srgbClr val="1F1F1F"/>
                </a:solidFill>
                <a:effectLst/>
                <a:latin typeface="Roboto" panose="02000000000000000000" pitchFamily="2" charset="0"/>
              </a:rPr>
              <a:t>Baris 3: Nilai asli = 208.0, prediksi = 201.66 → cukup dekat, namun tetap ada selisih.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1442085"/>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2480-C0DA-5CCA-E050-BA939D0B863B}"/>
              </a:ext>
            </a:extLst>
          </p:cNvPr>
          <p:cNvSpPr>
            <a:spLocks noGrp="1"/>
          </p:cNvSpPr>
          <p:nvPr>
            <p:ph type="title"/>
          </p:nvPr>
        </p:nvSpPr>
        <p:spPr>
          <a:xfrm>
            <a:off x="297053" y="141890"/>
            <a:ext cx="5546699" cy="614855"/>
          </a:xfrm>
        </p:spPr>
        <p:txBody>
          <a:bodyPr/>
          <a:lstStyle/>
          <a:p>
            <a:r>
              <a:rPr kumimoji="1" lang="en-US" altLang="ja-JP"/>
              <a:t>Random Forest</a:t>
            </a:r>
            <a:endParaRPr kumimoji="1" lang="ja-JP" altLang="en-US"/>
          </a:p>
        </p:txBody>
      </p:sp>
      <p:pic>
        <p:nvPicPr>
          <p:cNvPr id="4" name="Picture 3">
            <a:extLst>
              <a:ext uri="{FF2B5EF4-FFF2-40B4-BE49-F238E27FC236}">
                <a16:creationId xmlns:a16="http://schemas.microsoft.com/office/drawing/2014/main" id="{4EC643D1-AD83-C556-4533-F0E320356518}"/>
              </a:ext>
            </a:extLst>
          </p:cNvPr>
          <p:cNvPicPr>
            <a:picLocks noChangeAspect="1"/>
          </p:cNvPicPr>
          <p:nvPr/>
        </p:nvPicPr>
        <p:blipFill>
          <a:blip r:embed="rId2"/>
          <a:stretch>
            <a:fillRect/>
          </a:stretch>
        </p:blipFill>
        <p:spPr>
          <a:xfrm>
            <a:off x="7425559" y="378371"/>
            <a:ext cx="4587765" cy="6045399"/>
          </a:xfrm>
          <a:prstGeom prst="rect">
            <a:avLst/>
          </a:prstGeom>
        </p:spPr>
      </p:pic>
      <p:sp>
        <p:nvSpPr>
          <p:cNvPr id="12" name="Rectangle 7">
            <a:extLst>
              <a:ext uri="{FF2B5EF4-FFF2-40B4-BE49-F238E27FC236}">
                <a16:creationId xmlns:a16="http://schemas.microsoft.com/office/drawing/2014/main" id="{3AE38222-3A7F-7469-65DA-196AC1775B52}"/>
              </a:ext>
            </a:extLst>
          </p:cNvPr>
          <p:cNvSpPr>
            <a:spLocks noChangeArrowheads="1"/>
          </p:cNvSpPr>
          <p:nvPr/>
        </p:nvSpPr>
        <p:spPr bwMode="auto">
          <a:xfrm>
            <a:off x="178676" y="1208384"/>
            <a:ext cx="7246883" cy="24070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a:ln>
                  <a:noFill/>
                </a:ln>
                <a:solidFill>
                  <a:srgbClr val="1F1F1F"/>
                </a:solidFill>
                <a:effectLst/>
                <a:latin typeface="Roboto" panose="02000000000000000000" pitchFamily="2" charset="0"/>
              </a:rPr>
              <a:t>Evaluasi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600" b="0" i="0"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ja-JP" altLang="ja-JP" b="1" i="0" u="none" strike="noStrike" cap="none" normalizeH="0" baseline="0">
                <a:ln>
                  <a:noFill/>
                </a:ln>
                <a:solidFill>
                  <a:srgbClr val="1F1F1F"/>
                </a:solidFill>
                <a:effectLst/>
                <a:latin typeface="Roboto" panose="02000000000000000000" pitchFamily="2" charset="0"/>
              </a:rPr>
              <a:t>MSE (Mean Squared Error) = 988.30</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1" i="0" u="none" strike="noStrike" cap="none" normalizeH="0" baseline="0">
                <a:ln>
                  <a:noFill/>
                </a:ln>
                <a:solidFill>
                  <a:srgbClr val="1F1F1F"/>
                </a:solidFill>
                <a:effectLst/>
                <a:latin typeface="Roboto" panose="02000000000000000000" pitchFamily="2" charset="0"/>
              </a:rPr>
              <a:t>RMSE (Root Mean Squared Error) = 31.44</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Akar dari MSE, satuannya sama seperti target asli.</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Contoh: jika target adalah harga (dalam juta), rata-rata kesalahan prediksi model ±31.44 juta.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b="1" i="0" u="none" strike="noStrike" cap="none" normalizeH="0" baseline="0">
                <a:ln>
                  <a:noFill/>
                </a:ln>
                <a:solidFill>
                  <a:srgbClr val="1F1F1F"/>
                </a:solidFill>
                <a:effectLst/>
                <a:latin typeface="Roboto" panose="02000000000000000000" pitchFamily="2" charset="0"/>
              </a:rPr>
              <a:t>R² (R-squared) = 0.92</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Mengukur seberapa baik model menjelaskan variasi data.</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R² = 0.92 artinya </a:t>
            </a:r>
            <a:r>
              <a:rPr kumimoji="0" lang="ja-JP" altLang="ja-JP" b="1" i="0" u="none" strike="noStrike" cap="none" normalizeH="0" baseline="0">
                <a:ln>
                  <a:noFill/>
                </a:ln>
                <a:solidFill>
                  <a:srgbClr val="1F1F1F"/>
                </a:solidFill>
                <a:effectLst/>
                <a:latin typeface="Roboto" panose="02000000000000000000" pitchFamily="2" charset="0"/>
              </a:rPr>
              <a:t>92% variasi data dapat dijelaskan oleh model</a:t>
            </a:r>
            <a:r>
              <a:rPr kumimoji="0" lang="ja-JP" altLang="ja-JP" b="0" i="0" u="none" strike="noStrike" cap="none" normalizeH="0" baseline="0">
                <a:ln>
                  <a:noFill/>
                </a:ln>
                <a:solidFill>
                  <a:srgbClr val="1F1F1F"/>
                </a:solidFill>
                <a:effectLst/>
                <a:latin typeface="Roboto" panose="02000000000000000000" pitchFamily="2" charset="0"/>
              </a:rPr>
              <a:t> → masih tergolong baik</a:t>
            </a:r>
            <a:r>
              <a:rPr kumimoji="0" lang="en-US" altLang="ja-JP" b="0" i="0" u="none" strike="noStrike" cap="none" normalizeH="0" baseline="0">
                <a:ln>
                  <a:noFill/>
                </a:ln>
                <a:solidFill>
                  <a:srgbClr val="1F1F1F"/>
                </a:solidFill>
                <a:effectLst/>
                <a:latin typeface="Roboto" panose="02000000000000000000" pitchFamily="2" charset="0"/>
              </a:rPr>
              <a:t>.</a:t>
            </a:r>
            <a:endParaRPr kumimoji="0" lang="ja-JP" altLang="ja-JP" sz="2000" b="0" i="0" u="none" strike="noStrike" cap="none" normalizeH="0" baseline="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C43A195B-8EDC-9FC5-0C4E-15D5D84A6AB6}"/>
              </a:ext>
            </a:extLst>
          </p:cNvPr>
          <p:cNvSpPr>
            <a:spLocks noChangeArrowheads="1"/>
          </p:cNvSpPr>
          <p:nvPr/>
        </p:nvSpPr>
        <p:spPr bwMode="auto">
          <a:xfrm>
            <a:off x="178676" y="4067043"/>
            <a:ext cx="7246883" cy="18068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700" b="0" i="0" u="none" strike="noStrike" cap="none" normalizeH="0" baseline="0">
                <a:ln>
                  <a:noFill/>
                </a:ln>
                <a:solidFill>
                  <a:srgbClr val="1F1F1F"/>
                </a:solidFill>
                <a:effectLst/>
                <a:latin typeface="Roboto" panose="02000000000000000000" pitchFamily="2" charset="0"/>
              </a:rPr>
              <a:t>Perbandingan Nilai Aktual vs Prediksi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1" i="0" u="none" strike="noStrike" cap="none" normalizeH="0" baseline="0">
                <a:ln>
                  <a:noFill/>
                </a:ln>
                <a:solidFill>
                  <a:srgbClr val="1F1F1F"/>
                </a:solidFill>
                <a:effectLst/>
                <a:latin typeface="Roboto" panose="02000000000000000000" pitchFamily="2" charset="0"/>
              </a:rPr>
              <a:t>Actual</a:t>
            </a:r>
            <a:r>
              <a:rPr kumimoji="0" lang="ja-JP" altLang="ja-JP" sz="1200" b="0" i="0" u="none" strike="noStrike" cap="none" normalizeH="0" baseline="0">
                <a:ln>
                  <a:noFill/>
                </a:ln>
                <a:solidFill>
                  <a:srgbClr val="1F1F1F"/>
                </a:solidFill>
                <a:effectLst/>
                <a:latin typeface="Roboto" panose="02000000000000000000" pitchFamily="2" charset="0"/>
              </a:rPr>
              <a:t> → nilai target asli di data uji.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1" i="0" u="none" strike="noStrike" cap="none" normalizeH="0" baseline="0">
                <a:ln>
                  <a:noFill/>
                </a:ln>
                <a:solidFill>
                  <a:srgbClr val="1F1F1F"/>
                </a:solidFill>
                <a:effectLst/>
                <a:latin typeface="Roboto" panose="02000000000000000000" pitchFamily="2" charset="0"/>
              </a:rPr>
              <a:t>Predicted</a:t>
            </a:r>
            <a:r>
              <a:rPr kumimoji="0" lang="ja-JP" altLang="ja-JP" sz="1200" b="0" i="0" u="none" strike="noStrike" cap="none" normalizeH="0" baseline="0">
                <a:ln>
                  <a:noFill/>
                </a:ln>
                <a:solidFill>
                  <a:srgbClr val="1F1F1F"/>
                </a:solidFill>
                <a:effectLst/>
                <a:latin typeface="Roboto" panose="02000000000000000000" pitchFamily="2" charset="0"/>
              </a:rPr>
              <a:t> → hasil prediksi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a:ln>
                  <a:noFill/>
                </a:ln>
                <a:solidFill>
                  <a:srgbClr val="1F1F1F"/>
                </a:solidFill>
                <a:effectLst/>
                <a:latin typeface="Roboto" panose="02000000000000000000" pitchFamily="2" charset="0"/>
              </a:rPr>
              <a:t>Contoh:</a:t>
            </a:r>
            <a:endParaRPr kumimoji="0" lang="ja-JP" altLang="ja-JP"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a:ln>
                  <a:noFill/>
                </a:ln>
                <a:solidFill>
                  <a:srgbClr val="1F1F1F"/>
                </a:solidFill>
                <a:effectLst/>
                <a:latin typeface="Roboto" panose="02000000000000000000" pitchFamily="2" charset="0"/>
              </a:rPr>
              <a:t>Baris 1: Nilai asli = 287.0, prediksi = 279.34 → cukup akurat.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a:ln>
                  <a:noFill/>
                </a:ln>
                <a:solidFill>
                  <a:srgbClr val="1F1F1F"/>
                </a:solidFill>
                <a:effectLst/>
                <a:latin typeface="Roboto" panose="02000000000000000000" pitchFamily="2" charset="0"/>
              </a:rPr>
              <a:t>Baris 5: Nilai asli = 128.0, prediksi = 182.94 → selisih cukup besar, indikasi potensi outlier atau data yang sulit diprediksi.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9408100"/>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892897F7-FB61-0C6B-CD55-09408A86CF6A}"/>
              </a:ext>
            </a:extLst>
          </p:cNvPr>
          <p:cNvSpPr>
            <a:spLocks noGrp="1"/>
          </p:cNvSpPr>
          <p:nvPr>
            <p:ph type="title"/>
          </p:nvPr>
        </p:nvSpPr>
        <p:spPr>
          <a:xfrm>
            <a:off x="62252" y="251551"/>
            <a:ext cx="6745520" cy="553203"/>
          </a:xfrm>
        </p:spPr>
        <p:txBody>
          <a:bodyPr>
            <a:normAutofit fontScale="90000"/>
          </a:bodyPr>
          <a:lstStyle/>
          <a:p>
            <a:r>
              <a:rPr lang="ja-JP" altLang="ja-JP" b="0">
                <a:solidFill>
                  <a:srgbClr val="1F1F1F"/>
                </a:solidFill>
                <a:latin typeface="Roboto" panose="02000000000000000000" pitchFamily="2" charset="0"/>
              </a:rPr>
              <a:t>Model XGBoost Regressor</a:t>
            </a:r>
            <a:endParaRPr lang="en-US"/>
          </a:p>
        </p:txBody>
      </p:sp>
      <p:pic>
        <p:nvPicPr>
          <p:cNvPr id="4" name="Picture 3">
            <a:extLst>
              <a:ext uri="{FF2B5EF4-FFF2-40B4-BE49-F238E27FC236}">
                <a16:creationId xmlns:a16="http://schemas.microsoft.com/office/drawing/2014/main" id="{5BFE62BC-F67B-5516-3EB9-69C637A390DF}"/>
              </a:ext>
            </a:extLst>
          </p:cNvPr>
          <p:cNvPicPr>
            <a:picLocks noChangeAspect="1"/>
          </p:cNvPicPr>
          <p:nvPr/>
        </p:nvPicPr>
        <p:blipFill>
          <a:blip r:embed="rId2"/>
          <a:stretch>
            <a:fillRect/>
          </a:stretch>
        </p:blipFill>
        <p:spPr>
          <a:xfrm>
            <a:off x="7104803" y="1292019"/>
            <a:ext cx="4332969" cy="4368800"/>
          </a:xfrm>
          <a:prstGeom prst="rect">
            <a:avLst/>
          </a:prstGeom>
        </p:spPr>
      </p:pic>
      <p:sp>
        <p:nvSpPr>
          <p:cNvPr id="13" name="Rectangle 7">
            <a:extLst>
              <a:ext uri="{FF2B5EF4-FFF2-40B4-BE49-F238E27FC236}">
                <a16:creationId xmlns:a16="http://schemas.microsoft.com/office/drawing/2014/main" id="{1B3E7131-4819-4B70-EA55-53ADE7BE6BE8}"/>
              </a:ext>
            </a:extLst>
          </p:cNvPr>
          <p:cNvSpPr>
            <a:spLocks noChangeArrowheads="1"/>
          </p:cNvSpPr>
          <p:nvPr/>
        </p:nvSpPr>
        <p:spPr bwMode="auto">
          <a:xfrm>
            <a:off x="188171" y="981246"/>
            <a:ext cx="6745519" cy="35611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1" i="1" u="none" strike="noStrike" cap="none" normalizeH="0" baseline="0">
                <a:ln>
                  <a:noFill/>
                </a:ln>
                <a:solidFill>
                  <a:srgbClr val="1F1F1F"/>
                </a:solidFill>
                <a:effectLst/>
                <a:latin typeface="Roboto" panose="02000000000000000000" pitchFamily="2" charset="0"/>
              </a:rPr>
              <a:t>Evaluasi Model</a:t>
            </a:r>
            <a:endParaRPr kumimoji="0" lang="en-US" altLang="ja-JP" sz="1800" b="1" i="1"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700" b="0" i="0" u="none" strike="noStrike" cap="none" normalizeH="0" baseline="0">
              <a:ln>
                <a:noFill/>
              </a:ln>
              <a:solidFill>
                <a:srgbClr val="1F1F1F"/>
              </a:solidFill>
              <a:effectLst/>
              <a:latin typeface="Roboto" panose="02000000000000000000" pitchFamily="2"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ja-JP" b="1" i="0" u="none" strike="noStrike" cap="none" normalizeH="0" baseline="0">
                <a:ln>
                  <a:noFill/>
                </a:ln>
                <a:solidFill>
                  <a:srgbClr val="1F1F1F"/>
                </a:solidFill>
                <a:effectLst/>
                <a:latin typeface="Roboto" panose="02000000000000000000" pitchFamily="2" charset="0"/>
              </a:rPr>
              <a:t>MSE (Mean Squared Error) = 369.91</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Rata-rata kuadrat selisih antara nilai aktual dan prediksi. Nilai lebih kecil → prediksi lebih akurat.</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ja-JP" b="1" i="0" u="none" strike="noStrike" cap="none" normalizeH="0" baseline="0">
                <a:ln>
                  <a:noFill/>
                </a:ln>
                <a:solidFill>
                  <a:srgbClr val="1F1F1F"/>
                </a:solidFill>
                <a:effectLst/>
                <a:latin typeface="Roboto" panose="02000000000000000000" pitchFamily="2" charset="0"/>
              </a:rPr>
              <a:t>RMSE (Root Mean Squared Error) = 19.23</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Akar dari MSE, satuannya sama seperti target asli.</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Contoh: jika target adalah harga (dalam juta), berarti rata-rata kesalahan prediksi model ±19.23 juta.</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ja-JP" altLang="ja-JP" b="1" i="0" u="none" strike="noStrike" cap="none" normalizeH="0" baseline="0">
                <a:ln>
                  <a:noFill/>
                </a:ln>
                <a:solidFill>
                  <a:srgbClr val="1F1F1F"/>
                </a:solidFill>
                <a:effectLst/>
                <a:latin typeface="Roboto" panose="02000000000000000000" pitchFamily="2" charset="0"/>
              </a:rPr>
              <a:t>R² (R-squared) = 0.97</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Mengukur seberapa baik model menjelaskan variasi data.</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Nilai </a:t>
            </a:r>
            <a:r>
              <a:rPr kumimoji="0" lang="ja-JP" altLang="ja-JP" b="1" i="0" u="none" strike="noStrike" cap="none" normalizeH="0" baseline="0">
                <a:ln>
                  <a:noFill/>
                </a:ln>
                <a:solidFill>
                  <a:srgbClr val="1F1F1F"/>
                </a:solidFill>
                <a:effectLst/>
                <a:latin typeface="Roboto" panose="02000000000000000000" pitchFamily="2" charset="0"/>
              </a:rPr>
              <a:t>1.0</a:t>
            </a:r>
            <a:r>
              <a:rPr kumimoji="0" lang="ja-JP" altLang="ja-JP" b="0" i="0" u="none" strike="noStrike" cap="none" normalizeH="0" baseline="0">
                <a:ln>
                  <a:noFill/>
                </a:ln>
                <a:solidFill>
                  <a:srgbClr val="1F1F1F"/>
                </a:solidFill>
                <a:effectLst/>
                <a:latin typeface="Roboto" panose="02000000000000000000" pitchFamily="2" charset="0"/>
              </a:rPr>
              <a:t> = sempurna, </a:t>
            </a:r>
            <a:r>
              <a:rPr kumimoji="0" lang="ja-JP" altLang="ja-JP" b="1" i="0" u="none" strike="noStrike" cap="none" normalizeH="0" baseline="0">
                <a:ln>
                  <a:noFill/>
                </a:ln>
                <a:solidFill>
                  <a:srgbClr val="1F1F1F"/>
                </a:solidFill>
                <a:effectLst/>
                <a:latin typeface="Roboto" panose="02000000000000000000" pitchFamily="2" charset="0"/>
              </a:rPr>
              <a:t>0</a:t>
            </a:r>
            <a:r>
              <a:rPr kumimoji="0" lang="ja-JP" altLang="ja-JP" b="0" i="0" u="none" strike="noStrike" cap="none" normalizeH="0" baseline="0">
                <a:ln>
                  <a:noFill/>
                </a:ln>
                <a:solidFill>
                  <a:srgbClr val="1F1F1F"/>
                </a:solidFill>
                <a:effectLst/>
                <a:latin typeface="Roboto" panose="02000000000000000000" pitchFamily="2" charset="0"/>
              </a:rPr>
              <a:t> = buruk.</a:t>
            </a:r>
            <a:br>
              <a:rPr kumimoji="0" lang="ja-JP" altLang="ja-JP" b="0" i="0" u="none" strike="noStrike" cap="none" normalizeH="0" baseline="0">
                <a:ln>
                  <a:noFill/>
                </a:ln>
                <a:solidFill>
                  <a:srgbClr val="1F1F1F"/>
                </a:solidFill>
                <a:effectLst/>
                <a:latin typeface="Roboto" panose="02000000000000000000" pitchFamily="2" charset="0"/>
              </a:rPr>
            </a:br>
            <a:r>
              <a:rPr kumimoji="0" lang="ja-JP" altLang="ja-JP" b="0" i="0" u="none" strike="noStrike" cap="none" normalizeH="0" baseline="0">
                <a:ln>
                  <a:noFill/>
                </a:ln>
                <a:solidFill>
                  <a:srgbClr val="1F1F1F"/>
                </a:solidFill>
                <a:effectLst/>
                <a:latin typeface="Roboto" panose="02000000000000000000" pitchFamily="2" charset="0"/>
              </a:rPr>
              <a:t>R² = 0.97 artinya </a:t>
            </a:r>
            <a:r>
              <a:rPr kumimoji="0" lang="ja-JP" altLang="ja-JP" b="1" i="0" u="none" strike="noStrike" cap="none" normalizeH="0" baseline="0">
                <a:ln>
                  <a:noFill/>
                </a:ln>
                <a:solidFill>
                  <a:srgbClr val="1F1F1F"/>
                </a:solidFill>
                <a:effectLst/>
                <a:latin typeface="Roboto" panose="02000000000000000000" pitchFamily="2" charset="0"/>
              </a:rPr>
              <a:t>97% variasi data dapat dijelaskan oleh model</a:t>
            </a:r>
            <a:r>
              <a:rPr kumimoji="0" lang="ja-JP" altLang="ja-JP" b="0" i="0" u="none" strike="noStrike" cap="none" normalizeH="0" baseline="0">
                <a:ln>
                  <a:noFill/>
                </a:ln>
                <a:solidFill>
                  <a:srgbClr val="1F1F1F"/>
                </a:solidFill>
                <a:effectLst/>
                <a:latin typeface="Roboto" panose="02000000000000000000" pitchFamily="2" charset="0"/>
              </a:rPr>
              <a:t> → ini sangat baik.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5" name="Rectangle 9">
            <a:extLst>
              <a:ext uri="{FF2B5EF4-FFF2-40B4-BE49-F238E27FC236}">
                <a16:creationId xmlns:a16="http://schemas.microsoft.com/office/drawing/2014/main" id="{FC526940-26EC-5E67-0FA9-307520462FB7}"/>
              </a:ext>
            </a:extLst>
          </p:cNvPr>
          <p:cNvSpPr>
            <a:spLocks noChangeArrowheads="1"/>
          </p:cNvSpPr>
          <p:nvPr/>
        </p:nvSpPr>
        <p:spPr bwMode="auto">
          <a:xfrm>
            <a:off x="188170" y="4718919"/>
            <a:ext cx="6745520" cy="18837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700" b="0" i="0" u="none" strike="noStrike" cap="none" normalizeH="0" baseline="0">
                <a:ln>
                  <a:noFill/>
                </a:ln>
                <a:solidFill>
                  <a:srgbClr val="1F1F1F"/>
                </a:solidFill>
                <a:effectLst/>
                <a:latin typeface="Roboto" panose="02000000000000000000" pitchFamily="2" charset="0"/>
              </a:rPr>
              <a:t> </a:t>
            </a:r>
            <a:r>
              <a:rPr kumimoji="0" lang="ja-JP" altLang="ja-JP" sz="1800" b="1" i="1" u="none" strike="noStrike" cap="none" normalizeH="0" baseline="0">
                <a:ln>
                  <a:noFill/>
                </a:ln>
                <a:solidFill>
                  <a:srgbClr val="1F1F1F"/>
                </a:solidFill>
                <a:effectLst/>
                <a:latin typeface="Roboto" panose="02000000000000000000" pitchFamily="2" charset="0"/>
              </a:rPr>
              <a:t>Perbandingan Nilai Aktual vs Prediksi</a:t>
            </a:r>
            <a:endParaRPr kumimoji="0" lang="en-US" altLang="ja-JP" sz="1800" b="1" i="1"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700" b="0" i="0"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1" i="0" u="none" strike="noStrike" cap="none" normalizeH="0" baseline="0">
                <a:ln>
                  <a:noFill/>
                </a:ln>
                <a:solidFill>
                  <a:srgbClr val="1F1F1F"/>
                </a:solidFill>
                <a:effectLst/>
                <a:latin typeface="Roboto" panose="02000000000000000000" pitchFamily="2" charset="0"/>
              </a:rPr>
              <a:t>Actual</a:t>
            </a:r>
            <a:r>
              <a:rPr kumimoji="0" lang="ja-JP" altLang="ja-JP" sz="1200" b="0" i="0" u="none" strike="noStrike" cap="none" normalizeH="0" baseline="0">
                <a:ln>
                  <a:noFill/>
                </a:ln>
                <a:solidFill>
                  <a:srgbClr val="1F1F1F"/>
                </a:solidFill>
                <a:effectLst/>
                <a:latin typeface="Roboto" panose="02000000000000000000" pitchFamily="2" charset="0"/>
              </a:rPr>
              <a:t> → nilai target asli di data uji.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1" i="0" u="none" strike="noStrike" cap="none" normalizeH="0" baseline="0">
                <a:ln>
                  <a:noFill/>
                </a:ln>
                <a:solidFill>
                  <a:srgbClr val="1F1F1F"/>
                </a:solidFill>
                <a:effectLst/>
                <a:latin typeface="Roboto" panose="02000000000000000000" pitchFamily="2" charset="0"/>
              </a:rPr>
              <a:t>Predicted</a:t>
            </a:r>
            <a:r>
              <a:rPr kumimoji="0" lang="ja-JP" altLang="ja-JP" sz="1200" b="0" i="0" u="none" strike="noStrike" cap="none" normalizeH="0" baseline="0">
                <a:ln>
                  <a:noFill/>
                </a:ln>
                <a:solidFill>
                  <a:srgbClr val="1F1F1F"/>
                </a:solidFill>
                <a:effectLst/>
                <a:latin typeface="Roboto" panose="02000000000000000000" pitchFamily="2" charset="0"/>
              </a:rPr>
              <a:t> → hasil prediksi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a:ln>
                  <a:noFill/>
                </a:ln>
                <a:solidFill>
                  <a:srgbClr val="1F1F1F"/>
                </a:solidFill>
                <a:effectLst/>
                <a:latin typeface="Roboto" panose="02000000000000000000" pitchFamily="2" charset="0"/>
              </a:rPr>
              <a:t>Contoh:</a:t>
            </a:r>
            <a:endParaRPr kumimoji="0" lang="ja-JP" altLang="ja-JP"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a:ln>
                  <a:noFill/>
                </a:ln>
                <a:solidFill>
                  <a:srgbClr val="1F1F1F"/>
                </a:solidFill>
                <a:effectLst/>
                <a:latin typeface="Roboto" panose="02000000000000000000" pitchFamily="2" charset="0"/>
              </a:rPr>
              <a:t>Baris 1: Nilai asli = 287.0, prediksi = 286.64 → sangat akurat.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200" b="0" i="0" u="none" strike="noStrike" cap="none" normalizeH="0" baseline="0">
                <a:ln>
                  <a:noFill/>
                </a:ln>
                <a:solidFill>
                  <a:srgbClr val="1F1F1F"/>
                </a:solidFill>
                <a:effectLst/>
                <a:latin typeface="Roboto" panose="02000000000000000000" pitchFamily="2" charset="0"/>
              </a:rPr>
              <a:t>Baris 3: Nilai asli = 208.0, prediksi = 176.01 → ada selisih yang cukup besar.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1164245"/>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DA2202E7-A19A-F5A9-D18D-CAC6022E3D14}"/>
              </a:ext>
            </a:extLst>
          </p:cNvPr>
          <p:cNvSpPr>
            <a:spLocks noChangeArrowheads="1"/>
          </p:cNvSpPr>
          <p:nvPr/>
        </p:nvSpPr>
        <p:spPr bwMode="auto">
          <a:xfrm>
            <a:off x="115916" y="1359755"/>
            <a:ext cx="7211819" cy="24685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2000" b="1" i="1" u="none" strike="noStrike" cap="none" normalizeH="0" baseline="0">
                <a:ln>
                  <a:noFill/>
                </a:ln>
                <a:solidFill>
                  <a:srgbClr val="1F1F1F"/>
                </a:solidFill>
                <a:effectLst/>
                <a:latin typeface="Roboto" panose="02000000000000000000" pitchFamily="2" charset="0"/>
              </a:rPr>
              <a:t>Rekomendasi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600" b="1" i="0" u="none" strike="noStrike" cap="none" normalizeH="0" baseline="0">
                <a:ln>
                  <a:noFill/>
                </a:ln>
                <a:solidFill>
                  <a:srgbClr val="1F1F1F"/>
                </a:solidFill>
                <a:effectLst/>
                <a:latin typeface="Roboto" panose="02000000000000000000" pitchFamily="2" charset="0"/>
              </a:rPr>
              <a:t>Gunakan XGBoost</a:t>
            </a:r>
            <a:r>
              <a:rPr kumimoji="0" lang="ja-JP" altLang="ja-JP" sz="1600" b="0" i="0" u="none" strike="noStrike" cap="none" normalizeH="0" baseline="0">
                <a:ln>
                  <a:noFill/>
                </a:ln>
                <a:solidFill>
                  <a:srgbClr val="1F1F1F"/>
                </a:solidFill>
                <a:effectLst/>
                <a:latin typeface="Roboto" panose="02000000000000000000" pitchFamily="2" charset="0"/>
              </a:rPr>
              <a:t> sebagai model utama untuk prediksi, karena memiliki akurasi dan kemampuan generalisasi terbaik.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600" b="1" i="0" u="none" strike="noStrike" cap="none" normalizeH="0" baseline="0">
                <a:ln>
                  <a:noFill/>
                </a:ln>
                <a:solidFill>
                  <a:srgbClr val="1F1F1F"/>
                </a:solidFill>
                <a:effectLst/>
                <a:latin typeface="Roboto" panose="02000000000000000000" pitchFamily="2" charset="0"/>
              </a:rPr>
              <a:t>Random Forest</a:t>
            </a:r>
            <a:r>
              <a:rPr kumimoji="0" lang="ja-JP" altLang="ja-JP" sz="1600" b="0" i="0" u="none" strike="noStrike" cap="none" normalizeH="0" baseline="0">
                <a:ln>
                  <a:noFill/>
                </a:ln>
                <a:solidFill>
                  <a:srgbClr val="1F1F1F"/>
                </a:solidFill>
                <a:effectLst/>
                <a:latin typeface="Roboto" panose="02000000000000000000" pitchFamily="2" charset="0"/>
              </a:rPr>
              <a:t> dapat dijadikan alternatif jika ingin model yang lebih sederhana namun tetap akurat.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1600" b="1" i="0" u="none" strike="noStrike" cap="none" normalizeH="0" baseline="0">
                <a:ln>
                  <a:noFill/>
                </a:ln>
                <a:solidFill>
                  <a:srgbClr val="1F1F1F"/>
                </a:solidFill>
                <a:effectLst/>
                <a:latin typeface="Roboto" panose="02000000000000000000" pitchFamily="2" charset="0"/>
              </a:rPr>
              <a:t>Linear Regression</a:t>
            </a:r>
            <a:r>
              <a:rPr kumimoji="0" lang="ja-JP" altLang="ja-JP" sz="1600" b="0" i="0" u="none" strike="noStrike" cap="none" normalizeH="0" baseline="0">
                <a:ln>
                  <a:noFill/>
                </a:ln>
                <a:solidFill>
                  <a:srgbClr val="1F1F1F"/>
                </a:solidFill>
                <a:effectLst/>
                <a:latin typeface="Roboto" panose="02000000000000000000" pitchFamily="2" charset="0"/>
              </a:rPr>
              <a:t> kurang cocok untuk dataset ini, kecuali setelah dilakukan </a:t>
            </a:r>
            <a:r>
              <a:rPr kumimoji="0" lang="ja-JP" altLang="ja-JP" sz="1600" b="0" i="1" u="none" strike="noStrike" cap="none" normalizeH="0" baseline="0">
                <a:ln>
                  <a:noFill/>
                </a:ln>
                <a:solidFill>
                  <a:srgbClr val="1F1F1F"/>
                </a:solidFill>
                <a:effectLst/>
                <a:latin typeface="Roboto" panose="02000000000000000000" pitchFamily="2" charset="0"/>
              </a:rPr>
              <a:t>feature engineering</a:t>
            </a:r>
            <a:r>
              <a:rPr kumimoji="0" lang="ja-JP" altLang="ja-JP" sz="1600" b="0" i="0" u="none" strike="noStrike" cap="none" normalizeH="0" baseline="0">
                <a:ln>
                  <a:noFill/>
                </a:ln>
                <a:solidFill>
                  <a:srgbClr val="1F1F1F"/>
                </a:solidFill>
                <a:effectLst/>
                <a:latin typeface="Roboto" panose="02000000000000000000" pitchFamily="2" charset="0"/>
              </a:rPr>
              <a:t> atau transformasi untuk mengurangi kompleksitas hubungan non-linier.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EF043E39-7598-1F63-761B-2ED3D211E38B}"/>
              </a:ext>
            </a:extLst>
          </p:cNvPr>
          <p:cNvGraphicFramePr>
            <a:graphicFrameLocks noGrp="1"/>
          </p:cNvGraphicFramePr>
          <p:nvPr>
            <p:extLst>
              <p:ext uri="{D42A27DB-BD31-4B8C-83A1-F6EECF244321}">
                <p14:modId xmlns:p14="http://schemas.microsoft.com/office/powerpoint/2010/main" val="3042227528"/>
              </p:ext>
            </p:extLst>
          </p:nvPr>
        </p:nvGraphicFramePr>
        <p:xfrm>
          <a:off x="3799492" y="4738439"/>
          <a:ext cx="8222620" cy="2017706"/>
        </p:xfrm>
        <a:graphic>
          <a:graphicData uri="http://schemas.openxmlformats.org/drawingml/2006/table">
            <a:tbl>
              <a:tblPr>
                <a:tableStyleId>{5C22544A-7EE6-4342-B048-85BDC9FD1C3A}</a:tableStyleId>
              </a:tblPr>
              <a:tblGrid>
                <a:gridCol w="2263492">
                  <a:extLst>
                    <a:ext uri="{9D8B030D-6E8A-4147-A177-3AD203B41FA5}">
                      <a16:colId xmlns:a16="http://schemas.microsoft.com/office/drawing/2014/main" val="1758368940"/>
                    </a:ext>
                  </a:extLst>
                </a:gridCol>
                <a:gridCol w="2419718">
                  <a:extLst>
                    <a:ext uri="{9D8B030D-6E8A-4147-A177-3AD203B41FA5}">
                      <a16:colId xmlns:a16="http://schemas.microsoft.com/office/drawing/2014/main" val="648684444"/>
                    </a:ext>
                  </a:extLst>
                </a:gridCol>
                <a:gridCol w="1811008">
                  <a:extLst>
                    <a:ext uri="{9D8B030D-6E8A-4147-A177-3AD203B41FA5}">
                      <a16:colId xmlns:a16="http://schemas.microsoft.com/office/drawing/2014/main" val="3710855674"/>
                    </a:ext>
                  </a:extLst>
                </a:gridCol>
                <a:gridCol w="1728402">
                  <a:extLst>
                    <a:ext uri="{9D8B030D-6E8A-4147-A177-3AD203B41FA5}">
                      <a16:colId xmlns:a16="http://schemas.microsoft.com/office/drawing/2014/main" val="3150714696"/>
                    </a:ext>
                  </a:extLst>
                </a:gridCol>
              </a:tblGrid>
              <a:tr h="451855">
                <a:tc>
                  <a:txBody>
                    <a:bodyPr/>
                    <a:lstStyle/>
                    <a:p>
                      <a:pPr algn="ctr" fontAlgn="t">
                        <a:buNone/>
                      </a:pPr>
                      <a:r>
                        <a:rPr lang="en-US" sz="2000" u="none" strike="noStrike">
                          <a:effectLst/>
                        </a:rPr>
                        <a:t>Model</a:t>
                      </a:r>
                      <a:endParaRPr lang="en-US" sz="2000" b="1"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tc>
                <a:tc>
                  <a:txBody>
                    <a:bodyPr/>
                    <a:lstStyle/>
                    <a:p>
                      <a:pPr algn="ctr" fontAlgn="t">
                        <a:buNone/>
                      </a:pPr>
                      <a:r>
                        <a:rPr lang="en-US" sz="2000" u="none" strike="noStrike">
                          <a:effectLst/>
                        </a:rPr>
                        <a:t>MSE</a:t>
                      </a:r>
                      <a:endParaRPr lang="en-US" sz="2000" b="1"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tc>
                <a:tc>
                  <a:txBody>
                    <a:bodyPr/>
                    <a:lstStyle/>
                    <a:p>
                      <a:pPr algn="ctr" fontAlgn="t">
                        <a:buNone/>
                      </a:pPr>
                      <a:r>
                        <a:rPr lang="en-US" sz="2000" u="none" strike="noStrike">
                          <a:effectLst/>
                        </a:rPr>
                        <a:t>RMSE</a:t>
                      </a:r>
                      <a:endParaRPr lang="en-US" sz="2000" b="1"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tc>
                <a:tc>
                  <a:txBody>
                    <a:bodyPr/>
                    <a:lstStyle/>
                    <a:p>
                      <a:pPr algn="ctr" fontAlgn="t">
                        <a:buNone/>
                      </a:pPr>
                      <a:r>
                        <a:rPr lang="en-US" sz="2000" u="none" strike="noStrike">
                          <a:effectLst/>
                        </a:rPr>
                        <a:t>R2</a:t>
                      </a:r>
                      <a:endParaRPr lang="en-US" sz="2000" b="1"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tc>
                <a:extLst>
                  <a:ext uri="{0D108BD9-81ED-4DB2-BD59-A6C34878D82A}">
                    <a16:rowId xmlns:a16="http://schemas.microsoft.com/office/drawing/2014/main" val="741819321"/>
                  </a:ext>
                </a:extLst>
              </a:tr>
              <a:tr h="444687">
                <a:tc>
                  <a:txBody>
                    <a:bodyPr/>
                    <a:lstStyle/>
                    <a:p>
                      <a:pPr algn="l" fontAlgn="b">
                        <a:buNone/>
                      </a:pPr>
                      <a:r>
                        <a:rPr lang="en-US" sz="2000" u="none" strike="noStrike">
                          <a:effectLst/>
                        </a:rPr>
                        <a:t>XGBoost</a:t>
                      </a:r>
                      <a:endParaRPr lang="en-US"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tc>
                  <a:txBody>
                    <a:bodyPr/>
                    <a:lstStyle/>
                    <a:p>
                      <a:pPr algn="r" fontAlgn="b">
                        <a:buNone/>
                      </a:pPr>
                      <a:r>
                        <a:rPr lang="en-US" altLang="ja-JP" sz="2000" u="none" strike="noStrike">
                          <a:effectLst/>
                        </a:rPr>
                        <a:t>369.91031</a:t>
                      </a:r>
                      <a:endParaRPr lang="en-US" altLang="ja-JP"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tc>
                  <a:txBody>
                    <a:bodyPr/>
                    <a:lstStyle/>
                    <a:p>
                      <a:pPr algn="r" fontAlgn="b">
                        <a:buNone/>
                      </a:pPr>
                      <a:r>
                        <a:rPr lang="en-US" altLang="ja-JP" sz="2000" u="none" strike="noStrike">
                          <a:effectLst/>
                        </a:rPr>
                        <a:t>19.233053</a:t>
                      </a:r>
                      <a:endParaRPr lang="en-US" altLang="ja-JP"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tc>
                  <a:txBody>
                    <a:bodyPr/>
                    <a:lstStyle/>
                    <a:p>
                      <a:pPr algn="r" fontAlgn="b">
                        <a:buNone/>
                      </a:pPr>
                      <a:r>
                        <a:rPr lang="en-US" altLang="ja-JP" sz="2000" u="none" strike="noStrike">
                          <a:effectLst/>
                        </a:rPr>
                        <a:t>0.969288</a:t>
                      </a:r>
                      <a:endParaRPr lang="en-US" altLang="ja-JP"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extLst>
                  <a:ext uri="{0D108BD9-81ED-4DB2-BD59-A6C34878D82A}">
                    <a16:rowId xmlns:a16="http://schemas.microsoft.com/office/drawing/2014/main" val="3706647167"/>
                  </a:ext>
                </a:extLst>
              </a:tr>
              <a:tr h="468910">
                <a:tc>
                  <a:txBody>
                    <a:bodyPr/>
                    <a:lstStyle/>
                    <a:p>
                      <a:pPr algn="l" fontAlgn="b">
                        <a:buNone/>
                      </a:pPr>
                      <a:r>
                        <a:rPr lang="en-US" sz="2000" u="none" strike="noStrike">
                          <a:effectLst/>
                        </a:rPr>
                        <a:t>Random Forest</a:t>
                      </a:r>
                      <a:endParaRPr lang="en-US"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tc>
                  <a:txBody>
                    <a:bodyPr/>
                    <a:lstStyle/>
                    <a:p>
                      <a:pPr algn="r" fontAlgn="b">
                        <a:buNone/>
                      </a:pPr>
                      <a:r>
                        <a:rPr lang="en-US" altLang="ja-JP" sz="2000" u="none" strike="noStrike">
                          <a:effectLst/>
                        </a:rPr>
                        <a:t>988.304082</a:t>
                      </a:r>
                      <a:endParaRPr lang="en-US" altLang="ja-JP"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tc>
                  <a:txBody>
                    <a:bodyPr/>
                    <a:lstStyle/>
                    <a:p>
                      <a:pPr algn="r" fontAlgn="b">
                        <a:buNone/>
                      </a:pPr>
                      <a:r>
                        <a:rPr lang="en-US" altLang="ja-JP" sz="2000" u="none" strike="noStrike">
                          <a:effectLst/>
                        </a:rPr>
                        <a:t>31.437304</a:t>
                      </a:r>
                      <a:endParaRPr lang="en-US" altLang="ja-JP"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tc>
                  <a:txBody>
                    <a:bodyPr/>
                    <a:lstStyle/>
                    <a:p>
                      <a:pPr algn="r" fontAlgn="b">
                        <a:buNone/>
                      </a:pPr>
                      <a:r>
                        <a:rPr lang="en-US" altLang="ja-JP" sz="2000" u="none" strike="noStrike">
                          <a:effectLst/>
                        </a:rPr>
                        <a:t>0.917945</a:t>
                      </a:r>
                      <a:endParaRPr lang="en-US" altLang="ja-JP"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extLst>
                  <a:ext uri="{0D108BD9-81ED-4DB2-BD59-A6C34878D82A}">
                    <a16:rowId xmlns:a16="http://schemas.microsoft.com/office/drawing/2014/main" val="4079654042"/>
                  </a:ext>
                </a:extLst>
              </a:tr>
              <a:tr h="652254">
                <a:tc>
                  <a:txBody>
                    <a:bodyPr/>
                    <a:lstStyle/>
                    <a:p>
                      <a:pPr algn="l" fontAlgn="b">
                        <a:buNone/>
                      </a:pPr>
                      <a:r>
                        <a:rPr lang="en-US" sz="2000" u="none" strike="noStrike">
                          <a:effectLst/>
                        </a:rPr>
                        <a:t>Linear Regression</a:t>
                      </a:r>
                      <a:endParaRPr lang="en-US"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tc>
                  <a:txBody>
                    <a:bodyPr/>
                    <a:lstStyle/>
                    <a:p>
                      <a:pPr algn="r" fontAlgn="b">
                        <a:buNone/>
                      </a:pPr>
                      <a:r>
                        <a:rPr lang="en-US" altLang="ja-JP" sz="2000" u="none" strike="noStrike">
                          <a:effectLst/>
                        </a:rPr>
                        <a:t>1740.714575</a:t>
                      </a:r>
                      <a:endParaRPr lang="en-US" altLang="ja-JP"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tc>
                  <a:txBody>
                    <a:bodyPr/>
                    <a:lstStyle/>
                    <a:p>
                      <a:pPr algn="r" fontAlgn="b">
                        <a:buNone/>
                      </a:pPr>
                      <a:r>
                        <a:rPr lang="en-US" altLang="ja-JP" sz="2000" u="none" strike="noStrike">
                          <a:effectLst/>
                        </a:rPr>
                        <a:t>41.721872</a:t>
                      </a:r>
                      <a:endParaRPr lang="en-US" altLang="ja-JP"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tc>
                  <a:txBody>
                    <a:bodyPr/>
                    <a:lstStyle/>
                    <a:p>
                      <a:pPr algn="r" fontAlgn="b">
                        <a:buNone/>
                      </a:pPr>
                      <a:r>
                        <a:rPr lang="en-US" altLang="ja-JP" sz="2000" u="none" strike="noStrike">
                          <a:effectLst/>
                        </a:rPr>
                        <a:t>0.855475</a:t>
                      </a:r>
                      <a:endParaRPr lang="en-US" altLang="ja-JP" sz="2000" b="0" i="0" u="none" strike="noStrike">
                        <a:solidFill>
                          <a:srgbClr val="000000"/>
                        </a:solidFill>
                        <a:effectLst/>
                        <a:latin typeface="Times New Roman" panose="02020603050405020304" pitchFamily="18" charset="0"/>
                        <a:ea typeface="ＭＳ Ｐゴシック" panose="020B0600070205080204" pitchFamily="34" charset="-128"/>
                      </a:endParaRPr>
                    </a:p>
                  </a:txBody>
                  <a:tcPr marL="9525" marR="9525" marT="9525" marB="0" anchor="b"/>
                </a:tc>
                <a:extLst>
                  <a:ext uri="{0D108BD9-81ED-4DB2-BD59-A6C34878D82A}">
                    <a16:rowId xmlns:a16="http://schemas.microsoft.com/office/drawing/2014/main" val="1923753188"/>
                  </a:ext>
                </a:extLst>
              </a:tr>
            </a:tbl>
          </a:graphicData>
        </a:graphic>
      </p:graphicFrame>
      <p:sp>
        <p:nvSpPr>
          <p:cNvPr id="9" name="Rectangle 3">
            <a:extLst>
              <a:ext uri="{FF2B5EF4-FFF2-40B4-BE49-F238E27FC236}">
                <a16:creationId xmlns:a16="http://schemas.microsoft.com/office/drawing/2014/main" id="{BEBC8EFF-5D7D-4626-B876-5F88627F2C60}"/>
              </a:ext>
            </a:extLst>
          </p:cNvPr>
          <p:cNvSpPr>
            <a:spLocks noChangeArrowheads="1"/>
          </p:cNvSpPr>
          <p:nvPr/>
        </p:nvSpPr>
        <p:spPr bwMode="auto">
          <a:xfrm>
            <a:off x="115916" y="739468"/>
            <a:ext cx="7794886" cy="745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2000" b="1" i="1">
                <a:solidFill>
                  <a:srgbClr val="1F1F1F"/>
                </a:solidFill>
                <a:latin typeface="Roboto" panose="02000000000000000000" pitchFamily="2" charset="0"/>
              </a:rPr>
              <a:t>Model Mana yang Terbaik?</a:t>
            </a:r>
            <a:endParaRPr kumimoji="0" lang="ja-JP" altLang="ja-JP" sz="1600" b="0" i="0"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9667530"/>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3"/>
          <p:cNvSpPr txBox="1">
            <a:spLocks noGrp="1"/>
          </p:cNvSpPr>
          <p:nvPr>
            <p:ph type="title"/>
          </p:nvPr>
        </p:nvSpPr>
        <p:spPr>
          <a:xfrm>
            <a:off x="574293" y="731296"/>
            <a:ext cx="5521709" cy="1214135"/>
          </a:xfrm>
          <a:prstGeom prst="rect">
            <a:avLst/>
          </a:prstGeom>
          <a:noFill/>
          <a:ln>
            <a:noFill/>
          </a:ln>
        </p:spPr>
        <p:txBody>
          <a:bodyPr spcFirstLastPara="1" wrap="square" lIns="91425" tIns="45700" rIns="91425" bIns="45700" anchor="ctr" anchorCtr="0">
            <a:normAutofit/>
          </a:bodyPr>
          <a:lstStyle/>
          <a:p>
            <a:pPr>
              <a:buClr>
                <a:srgbClr val="31333F"/>
              </a:buClr>
              <a:buSzPts val="3600"/>
            </a:pPr>
            <a:r>
              <a:rPr lang="en-US" sz="3600">
                <a:solidFill>
                  <a:srgbClr val="31333F"/>
                </a:solidFill>
                <a:latin typeface="Arial"/>
                <a:ea typeface="Arial"/>
                <a:cs typeface="Arial"/>
                <a:sym typeface="Arial"/>
              </a:rPr>
              <a:t>Let's Get in Touch!</a:t>
            </a:r>
            <a:r>
              <a:rPr lang="en-US" sz="3600"/>
              <a:t> 🌟</a:t>
            </a:r>
            <a:endParaRPr sz="3600"/>
          </a:p>
        </p:txBody>
      </p:sp>
      <p:sp>
        <p:nvSpPr>
          <p:cNvPr id="325" name="Google Shape;325;p23"/>
          <p:cNvSpPr txBox="1"/>
          <p:nvPr/>
        </p:nvSpPr>
        <p:spPr>
          <a:xfrm>
            <a:off x="586993" y="1695075"/>
            <a:ext cx="4277611" cy="1384954"/>
          </a:xfrm>
          <a:prstGeom prst="rect">
            <a:avLst/>
          </a:prstGeom>
          <a:noFill/>
          <a:ln>
            <a:noFill/>
          </a:ln>
        </p:spPr>
        <p:txBody>
          <a:bodyPr spcFirstLastPara="1" wrap="square" lIns="91425" tIns="45700" rIns="91425" bIns="45700" anchor="t" anchorCtr="0">
            <a:spAutoFit/>
          </a:bodyPr>
          <a:lstStyle/>
          <a:p>
            <a:pPr algn="just">
              <a:lnSpc>
                <a:spcPct val="150000"/>
              </a:lnSpc>
              <a:buClr>
                <a:srgbClr val="31333F"/>
              </a:buClr>
              <a:buSzPts val="1400"/>
            </a:pPr>
            <a:r>
              <a:rPr lang="en-US">
                <a:solidFill>
                  <a:srgbClr val="31333F"/>
                </a:solidFill>
              </a:rPr>
              <a:t>Feel free to reach out to me via email or LinkedIn! And For a more direct conversation, you can contact me via WhatsApp or explore my work on GitHub!</a:t>
            </a:r>
            <a:endParaRPr>
              <a:solidFill>
                <a:schemeClr val="dk1"/>
              </a:solidFill>
              <a:latin typeface="Montserrat"/>
              <a:ea typeface="Montserrat"/>
              <a:cs typeface="Montserrat"/>
              <a:sym typeface="Montserrat"/>
            </a:endParaRPr>
          </a:p>
        </p:txBody>
      </p:sp>
      <p:sp>
        <p:nvSpPr>
          <p:cNvPr id="326" name="Google Shape;326;p23"/>
          <p:cNvSpPr txBox="1"/>
          <p:nvPr/>
        </p:nvSpPr>
        <p:spPr>
          <a:xfrm>
            <a:off x="1423684" y="5215014"/>
            <a:ext cx="3613954" cy="253885"/>
          </a:xfrm>
          <a:prstGeom prst="rect">
            <a:avLst/>
          </a:prstGeom>
          <a:noFill/>
          <a:ln>
            <a:noFill/>
          </a:ln>
        </p:spPr>
        <p:txBody>
          <a:bodyPr spcFirstLastPara="1" wrap="square" lIns="68575" tIns="34275" rIns="68575" bIns="34275" anchor="t" anchorCtr="0">
            <a:spAutoFit/>
          </a:bodyPr>
          <a:lstStyle/>
          <a:p>
            <a:pPr>
              <a:buClr>
                <a:schemeClr val="dk1"/>
              </a:buClr>
              <a:buSzPts val="1200"/>
            </a:pPr>
            <a:r>
              <a:rPr lang="en-US" sz="1200" b="1">
                <a:solidFill>
                  <a:schemeClr val="dk1"/>
                </a:solidFill>
                <a:latin typeface="Montserrat"/>
                <a:ea typeface="Montserrat"/>
                <a:cs typeface="Montserrat"/>
                <a:sym typeface="Montserrat"/>
              </a:rPr>
              <a:t>WhatsApp</a:t>
            </a:r>
            <a:r>
              <a:rPr lang="en-US" sz="1200" b="1">
                <a:solidFill>
                  <a:srgbClr val="31333F"/>
                </a:solidFill>
              </a:rPr>
              <a:t>	:</a:t>
            </a:r>
            <a:r>
              <a:rPr lang="en-US" sz="1200">
                <a:solidFill>
                  <a:srgbClr val="31333F"/>
                </a:solidFill>
              </a:rPr>
              <a:t> </a:t>
            </a:r>
            <a:r>
              <a:rPr lang="en-US" sz="1200" b="1" u="sng">
                <a:solidFill>
                  <a:schemeClr val="hlink"/>
                </a:solidFill>
                <a:latin typeface="Montserrat"/>
                <a:ea typeface="Montserrat"/>
                <a:cs typeface="Montserrat"/>
                <a:sym typeface="Montserrat"/>
                <a:hlinkClick r:id="rId3"/>
              </a:rPr>
              <a:t>Chat on WhatsApp</a:t>
            </a:r>
            <a:endParaRPr sz="1200" b="1">
              <a:solidFill>
                <a:schemeClr val="dk1"/>
              </a:solidFill>
              <a:latin typeface="Montserrat"/>
              <a:ea typeface="Montserrat"/>
              <a:cs typeface="Montserrat"/>
              <a:sym typeface="Montserrat"/>
            </a:endParaRPr>
          </a:p>
        </p:txBody>
      </p:sp>
      <p:sp>
        <p:nvSpPr>
          <p:cNvPr id="327" name="Google Shape;327;p23"/>
          <p:cNvSpPr txBox="1"/>
          <p:nvPr/>
        </p:nvSpPr>
        <p:spPr>
          <a:xfrm>
            <a:off x="1431876" y="4363417"/>
            <a:ext cx="3613954" cy="253885"/>
          </a:xfrm>
          <a:prstGeom prst="rect">
            <a:avLst/>
          </a:prstGeom>
          <a:noFill/>
          <a:ln>
            <a:noFill/>
          </a:ln>
        </p:spPr>
        <p:txBody>
          <a:bodyPr spcFirstLastPara="1" wrap="square" lIns="68575" tIns="34275" rIns="68575" bIns="34275" anchor="t" anchorCtr="0">
            <a:spAutoFit/>
          </a:bodyPr>
          <a:lstStyle/>
          <a:p>
            <a:pPr>
              <a:buClr>
                <a:schemeClr val="dk1"/>
              </a:buClr>
              <a:buSzPts val="1200"/>
            </a:pPr>
            <a:r>
              <a:rPr lang="en-US" sz="1200" b="1">
                <a:solidFill>
                  <a:schemeClr val="dk1"/>
                </a:solidFill>
                <a:latin typeface="Montserrat"/>
                <a:ea typeface="Montserrat"/>
                <a:cs typeface="Montserrat"/>
                <a:sym typeface="Montserrat"/>
              </a:rPr>
              <a:t>Email	: </a:t>
            </a:r>
            <a:r>
              <a:rPr lang="en-US" sz="1200" b="1" u="sng">
                <a:solidFill>
                  <a:schemeClr val="hlink"/>
                </a:solidFill>
                <a:latin typeface="Montserrat"/>
                <a:ea typeface="Montserrat"/>
                <a:cs typeface="Montserrat"/>
                <a:sym typeface="Montserrat"/>
              </a:rPr>
              <a:t>srisupatmi283</a:t>
            </a:r>
            <a:r>
              <a:rPr lang="en-US" sz="1200" b="1" u="sng">
                <a:solidFill>
                  <a:schemeClr val="hlink"/>
                </a:solidFill>
                <a:latin typeface="Montserrat"/>
                <a:ea typeface="Montserrat"/>
                <a:cs typeface="Montserrat"/>
                <a:sym typeface="Montserrat"/>
                <a:hlinkClick r:id="rId4"/>
              </a:rPr>
              <a:t>@gmail.com</a:t>
            </a:r>
            <a:endParaRPr sz="1200" b="1">
              <a:solidFill>
                <a:schemeClr val="dk1"/>
              </a:solidFill>
              <a:latin typeface="Montserrat"/>
              <a:ea typeface="Montserrat"/>
              <a:cs typeface="Montserrat"/>
              <a:sym typeface="Montserrat"/>
            </a:endParaRPr>
          </a:p>
        </p:txBody>
      </p:sp>
      <p:sp>
        <p:nvSpPr>
          <p:cNvPr id="328" name="Google Shape;328;p23"/>
          <p:cNvSpPr txBox="1"/>
          <p:nvPr/>
        </p:nvSpPr>
        <p:spPr>
          <a:xfrm>
            <a:off x="1431877" y="3530602"/>
            <a:ext cx="3588554" cy="253885"/>
          </a:xfrm>
          <a:prstGeom prst="rect">
            <a:avLst/>
          </a:prstGeom>
          <a:noFill/>
          <a:ln>
            <a:noFill/>
          </a:ln>
        </p:spPr>
        <p:txBody>
          <a:bodyPr spcFirstLastPara="1" wrap="square" lIns="68575" tIns="34275" rIns="68575" bIns="34275" anchor="t" anchorCtr="0">
            <a:spAutoFit/>
          </a:bodyPr>
          <a:lstStyle/>
          <a:p>
            <a:pPr>
              <a:buClr>
                <a:schemeClr val="dk1"/>
              </a:buClr>
              <a:buSzPts val="1200"/>
            </a:pPr>
            <a:r>
              <a:rPr lang="en-US" sz="1200" b="1">
                <a:solidFill>
                  <a:schemeClr val="dk1"/>
                </a:solidFill>
                <a:latin typeface="Montserrat"/>
                <a:ea typeface="Montserrat"/>
                <a:cs typeface="Montserrat"/>
                <a:sym typeface="Montserrat"/>
              </a:rPr>
              <a:t>LinkedIn	: </a:t>
            </a:r>
            <a:r>
              <a:rPr lang="en-US" sz="1200" b="1" u="sng">
                <a:solidFill>
                  <a:schemeClr val="hlink"/>
                </a:solidFill>
                <a:latin typeface="Montserrat"/>
                <a:ea typeface="Montserrat"/>
                <a:cs typeface="Montserrat"/>
                <a:sym typeface="Montserrat"/>
                <a:hlinkClick r:id="rId5"/>
              </a:rPr>
              <a:t>Connect Linkedln</a:t>
            </a:r>
            <a:endParaRPr sz="1200" b="1">
              <a:solidFill>
                <a:schemeClr val="dk1"/>
              </a:solidFill>
              <a:latin typeface="Montserrat"/>
              <a:ea typeface="Montserrat"/>
              <a:cs typeface="Montserrat"/>
              <a:sym typeface="Montserrat"/>
            </a:endParaRPr>
          </a:p>
        </p:txBody>
      </p:sp>
      <p:sp>
        <p:nvSpPr>
          <p:cNvPr id="329" name="Google Shape;329;p23"/>
          <p:cNvSpPr txBox="1"/>
          <p:nvPr/>
        </p:nvSpPr>
        <p:spPr>
          <a:xfrm>
            <a:off x="1406476" y="6010359"/>
            <a:ext cx="3613954" cy="253885"/>
          </a:xfrm>
          <a:prstGeom prst="rect">
            <a:avLst/>
          </a:prstGeom>
          <a:noFill/>
          <a:ln>
            <a:noFill/>
          </a:ln>
        </p:spPr>
        <p:txBody>
          <a:bodyPr spcFirstLastPara="1" wrap="square" lIns="68575" tIns="34275" rIns="68575" bIns="34275" anchor="t" anchorCtr="0">
            <a:spAutoFit/>
          </a:bodyPr>
          <a:lstStyle/>
          <a:p>
            <a:pPr>
              <a:buClr>
                <a:srgbClr val="31333F"/>
              </a:buClr>
              <a:buSzPts val="1200"/>
            </a:pPr>
            <a:r>
              <a:rPr lang="en-US" sz="1200" b="1">
                <a:solidFill>
                  <a:srgbClr val="31333F"/>
                </a:solidFill>
                <a:latin typeface="Montserrat"/>
                <a:ea typeface="Montserrat"/>
                <a:cs typeface="Montserrat"/>
                <a:sym typeface="Montserrat"/>
              </a:rPr>
              <a:t>GitHub 	:</a:t>
            </a:r>
            <a:r>
              <a:rPr lang="en-US" sz="1200">
                <a:solidFill>
                  <a:srgbClr val="31333F"/>
                </a:solidFill>
                <a:latin typeface="Montserrat"/>
                <a:ea typeface="Montserrat"/>
                <a:cs typeface="Montserrat"/>
                <a:sym typeface="Montserrat"/>
              </a:rPr>
              <a:t> </a:t>
            </a:r>
            <a:r>
              <a:rPr lang="en-US" sz="1200" b="1" u="sng">
                <a:solidFill>
                  <a:schemeClr val="hlink"/>
                </a:solidFill>
                <a:latin typeface="Montserrat"/>
                <a:ea typeface="Montserrat"/>
                <a:cs typeface="Montserrat"/>
                <a:sym typeface="Montserrat"/>
                <a:hlinkClick r:id="rId5"/>
              </a:rPr>
              <a:t>Explore my projects</a:t>
            </a:r>
            <a:endParaRPr sz="1200" b="1" u="sng">
              <a:solidFill>
                <a:srgbClr val="0068C9"/>
              </a:solidFill>
              <a:latin typeface="Montserrat"/>
              <a:ea typeface="Montserrat"/>
              <a:cs typeface="Montserrat"/>
              <a:sym typeface="Montserrat"/>
            </a:endParaRPr>
          </a:p>
        </p:txBody>
      </p:sp>
      <p:grpSp>
        <p:nvGrpSpPr>
          <p:cNvPr id="330" name="Google Shape;330;p23"/>
          <p:cNvGrpSpPr/>
          <p:nvPr/>
        </p:nvGrpSpPr>
        <p:grpSpPr>
          <a:xfrm>
            <a:off x="678396" y="3378619"/>
            <a:ext cx="563085" cy="3012062"/>
            <a:chOff x="534612" y="2571038"/>
            <a:chExt cx="404443" cy="2163452"/>
          </a:xfrm>
        </p:grpSpPr>
        <p:sp>
          <p:nvSpPr>
            <p:cNvPr id="331" name="Google Shape;331;p23"/>
            <p:cNvSpPr/>
            <p:nvPr/>
          </p:nvSpPr>
          <p:spPr>
            <a:xfrm>
              <a:off x="546414" y="3752824"/>
              <a:ext cx="392641" cy="392642"/>
            </a:xfrm>
            <a:prstGeom prst="roundRect">
              <a:avLst>
                <a:gd name="adj" fmla="val 16667"/>
              </a:avLst>
            </a:prstGeom>
            <a:gradFill>
              <a:gsLst>
                <a:gs pos="0">
                  <a:srgbClr val="374C81"/>
                </a:gs>
                <a:gs pos="100000">
                  <a:schemeClr val="accent1"/>
                </a:gs>
              </a:gsLst>
              <a:lin ang="10800000" scaled="0"/>
            </a:gradFill>
            <a:ln>
              <a:noFill/>
            </a:ln>
          </p:spPr>
          <p:txBody>
            <a:bodyPr spcFirstLastPara="1" wrap="square" lIns="68575" tIns="34275" rIns="68575" bIns="34275" anchor="ctr" anchorCtr="0">
              <a:noAutofit/>
            </a:bodyPr>
            <a:lstStyle/>
            <a:p>
              <a:pPr algn="ctr">
                <a:buClr>
                  <a:schemeClr val="dk1"/>
                </a:buClr>
                <a:buSzPts val="1400"/>
              </a:pPr>
              <a:endParaRPr>
                <a:solidFill>
                  <a:schemeClr val="dk1"/>
                </a:solidFill>
                <a:latin typeface="Montserrat"/>
                <a:ea typeface="Montserrat"/>
                <a:cs typeface="Montserrat"/>
                <a:sym typeface="Montserrat"/>
              </a:endParaRPr>
            </a:p>
          </p:txBody>
        </p:sp>
        <p:sp>
          <p:nvSpPr>
            <p:cNvPr id="332" name="Google Shape;332;p23"/>
            <p:cNvSpPr/>
            <p:nvPr/>
          </p:nvSpPr>
          <p:spPr>
            <a:xfrm>
              <a:off x="534612" y="3160061"/>
              <a:ext cx="392641" cy="392642"/>
            </a:xfrm>
            <a:prstGeom prst="roundRect">
              <a:avLst>
                <a:gd name="adj" fmla="val 16667"/>
              </a:avLst>
            </a:prstGeom>
            <a:gradFill>
              <a:gsLst>
                <a:gs pos="0">
                  <a:srgbClr val="374C81"/>
                </a:gs>
                <a:gs pos="100000">
                  <a:schemeClr val="accent1"/>
                </a:gs>
              </a:gsLst>
              <a:lin ang="10800000" scaled="0"/>
            </a:gradFill>
            <a:ln>
              <a:noFill/>
            </a:ln>
          </p:spPr>
          <p:txBody>
            <a:bodyPr spcFirstLastPara="1" wrap="square" lIns="68575" tIns="34275" rIns="68575" bIns="34275" anchor="ctr" anchorCtr="0">
              <a:noAutofit/>
            </a:bodyPr>
            <a:lstStyle/>
            <a:p>
              <a:pPr algn="ctr">
                <a:buClr>
                  <a:schemeClr val="dk1"/>
                </a:buClr>
                <a:buSzPts val="1400"/>
              </a:pPr>
              <a:endParaRPr>
                <a:solidFill>
                  <a:schemeClr val="dk1"/>
                </a:solidFill>
                <a:latin typeface="Montserrat"/>
                <a:ea typeface="Montserrat"/>
                <a:cs typeface="Montserrat"/>
                <a:sym typeface="Montserrat"/>
              </a:endParaRPr>
            </a:p>
          </p:txBody>
        </p:sp>
        <p:sp>
          <p:nvSpPr>
            <p:cNvPr id="333" name="Google Shape;333;p23"/>
            <p:cNvSpPr/>
            <p:nvPr/>
          </p:nvSpPr>
          <p:spPr>
            <a:xfrm>
              <a:off x="534612" y="2571038"/>
              <a:ext cx="392642" cy="392642"/>
            </a:xfrm>
            <a:prstGeom prst="roundRect">
              <a:avLst>
                <a:gd name="adj" fmla="val 16667"/>
              </a:avLst>
            </a:prstGeom>
            <a:gradFill>
              <a:gsLst>
                <a:gs pos="0">
                  <a:srgbClr val="374C81"/>
                </a:gs>
                <a:gs pos="100000">
                  <a:schemeClr val="accent1"/>
                </a:gs>
              </a:gsLst>
              <a:lin ang="10800000" scaled="0"/>
            </a:gradFill>
            <a:ln>
              <a:noFill/>
            </a:ln>
          </p:spPr>
          <p:txBody>
            <a:bodyPr spcFirstLastPara="1" wrap="square" lIns="68575" tIns="34275" rIns="68575" bIns="34275" anchor="ctr" anchorCtr="0">
              <a:noAutofit/>
            </a:bodyPr>
            <a:lstStyle/>
            <a:p>
              <a:pPr algn="ctr">
                <a:buClr>
                  <a:schemeClr val="dk1"/>
                </a:buClr>
                <a:buSzPts val="1400"/>
              </a:pPr>
              <a:endParaRPr>
                <a:solidFill>
                  <a:schemeClr val="dk1"/>
                </a:solidFill>
                <a:latin typeface="Montserrat"/>
                <a:ea typeface="Montserrat"/>
                <a:cs typeface="Montserrat"/>
                <a:sym typeface="Montserrat"/>
              </a:endParaRPr>
            </a:p>
          </p:txBody>
        </p:sp>
        <p:sp>
          <p:nvSpPr>
            <p:cNvPr id="334" name="Google Shape;334;p23"/>
            <p:cNvSpPr/>
            <p:nvPr/>
          </p:nvSpPr>
          <p:spPr>
            <a:xfrm>
              <a:off x="534612" y="4341848"/>
              <a:ext cx="392641" cy="392642"/>
            </a:xfrm>
            <a:prstGeom prst="roundRect">
              <a:avLst>
                <a:gd name="adj" fmla="val 16667"/>
              </a:avLst>
            </a:prstGeom>
            <a:gradFill>
              <a:gsLst>
                <a:gs pos="0">
                  <a:srgbClr val="374C81"/>
                </a:gs>
                <a:gs pos="100000">
                  <a:schemeClr val="accent1"/>
                </a:gs>
              </a:gsLst>
              <a:lin ang="10800000" scaled="0"/>
            </a:gradFill>
            <a:ln>
              <a:noFill/>
            </a:ln>
          </p:spPr>
          <p:txBody>
            <a:bodyPr spcFirstLastPara="1" wrap="square" lIns="68575" tIns="34275" rIns="68575" bIns="34275" anchor="ctr" anchorCtr="0">
              <a:noAutofit/>
            </a:bodyPr>
            <a:lstStyle/>
            <a:p>
              <a:pPr algn="ctr">
                <a:buClr>
                  <a:schemeClr val="dk1"/>
                </a:buClr>
                <a:buSzPts val="1400"/>
              </a:pPr>
              <a:endParaRPr>
                <a:solidFill>
                  <a:schemeClr val="dk1"/>
                </a:solidFill>
                <a:latin typeface="Montserrat"/>
                <a:ea typeface="Montserrat"/>
                <a:cs typeface="Montserrat"/>
                <a:sym typeface="Montserrat"/>
              </a:endParaRPr>
            </a:p>
          </p:txBody>
        </p:sp>
        <p:grpSp>
          <p:nvGrpSpPr>
            <p:cNvPr id="335" name="Google Shape;335;p23"/>
            <p:cNvGrpSpPr/>
            <p:nvPr/>
          </p:nvGrpSpPr>
          <p:grpSpPr>
            <a:xfrm>
              <a:off x="546414" y="2585381"/>
              <a:ext cx="378297" cy="2123564"/>
              <a:chOff x="546414" y="2585381"/>
              <a:chExt cx="378297" cy="2123564"/>
            </a:xfrm>
          </p:grpSpPr>
          <p:pic>
            <p:nvPicPr>
              <p:cNvPr id="336" name="Google Shape;336;p23" descr="Call center with solid fill"/>
              <p:cNvPicPr preferRelativeResize="0"/>
              <p:nvPr/>
            </p:nvPicPr>
            <p:blipFill rotWithShape="1">
              <a:blip r:embed="rId6">
                <a:alphaModFix/>
              </a:blip>
              <a:srcRect/>
              <a:stretch/>
            </p:blipFill>
            <p:spPr>
              <a:xfrm>
                <a:off x="560758" y="3755967"/>
                <a:ext cx="363953" cy="363954"/>
              </a:xfrm>
              <a:prstGeom prst="rect">
                <a:avLst/>
              </a:prstGeom>
              <a:noFill/>
              <a:ln>
                <a:noFill/>
              </a:ln>
            </p:spPr>
          </p:pic>
          <p:pic>
            <p:nvPicPr>
              <p:cNvPr id="337" name="Google Shape;337;p23" descr="Email with solid fill"/>
              <p:cNvPicPr preferRelativeResize="0"/>
              <p:nvPr/>
            </p:nvPicPr>
            <p:blipFill rotWithShape="1">
              <a:blip r:embed="rId7">
                <a:alphaModFix/>
              </a:blip>
              <a:srcRect/>
              <a:stretch/>
            </p:blipFill>
            <p:spPr>
              <a:xfrm>
                <a:off x="581180" y="3198766"/>
                <a:ext cx="312457" cy="312457"/>
              </a:xfrm>
              <a:prstGeom prst="rect">
                <a:avLst/>
              </a:prstGeom>
              <a:noFill/>
              <a:ln>
                <a:noFill/>
              </a:ln>
            </p:spPr>
          </p:pic>
          <p:pic>
            <p:nvPicPr>
              <p:cNvPr id="338" name="Google Shape;338;p23" descr="Internet with solid fill"/>
              <p:cNvPicPr preferRelativeResize="0"/>
              <p:nvPr/>
            </p:nvPicPr>
            <p:blipFill rotWithShape="1">
              <a:blip r:embed="rId8">
                <a:alphaModFix/>
              </a:blip>
              <a:srcRect/>
              <a:stretch/>
            </p:blipFill>
            <p:spPr>
              <a:xfrm>
                <a:off x="546414" y="2585381"/>
                <a:ext cx="363953" cy="363954"/>
              </a:xfrm>
              <a:prstGeom prst="rect">
                <a:avLst/>
              </a:prstGeom>
              <a:noFill/>
              <a:ln>
                <a:noFill/>
              </a:ln>
            </p:spPr>
          </p:pic>
          <p:pic>
            <p:nvPicPr>
              <p:cNvPr id="339" name="Google Shape;339;p23" descr="List with solid fill"/>
              <p:cNvPicPr preferRelativeResize="0"/>
              <p:nvPr/>
            </p:nvPicPr>
            <p:blipFill rotWithShape="1">
              <a:blip r:embed="rId9">
                <a:alphaModFix/>
              </a:blip>
              <a:srcRect/>
              <a:stretch/>
            </p:blipFill>
            <p:spPr>
              <a:xfrm>
                <a:off x="548956" y="4344991"/>
                <a:ext cx="363953" cy="363954"/>
              </a:xfrm>
              <a:prstGeom prst="rect">
                <a:avLst/>
              </a:prstGeom>
              <a:noFill/>
              <a:ln>
                <a:noFill/>
              </a:ln>
            </p:spPr>
          </p:pic>
        </p:grpSp>
      </p:grpSp>
      <p:pic>
        <p:nvPicPr>
          <p:cNvPr id="340" name="Google Shape;340;p23" title="Picture2.png"/>
          <p:cNvPicPr preferRelativeResize="0"/>
          <p:nvPr/>
        </p:nvPicPr>
        <p:blipFill>
          <a:blip r:embed="rId10">
            <a:alphaModFix/>
          </a:blip>
          <a:stretch>
            <a:fillRect/>
          </a:stretch>
        </p:blipFill>
        <p:spPr>
          <a:xfrm>
            <a:off x="5818450" y="607500"/>
            <a:ext cx="5643000" cy="5643000"/>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6"/>
        <p:cNvGrpSpPr/>
        <p:nvPr/>
      </p:nvGrpSpPr>
      <p:grpSpPr>
        <a:xfrm>
          <a:off x="0" y="0"/>
          <a:ext cx="0" cy="0"/>
          <a:chOff x="0" y="0"/>
          <a:chExt cx="0" cy="0"/>
        </a:xfrm>
      </p:grpSpPr>
      <p:pic>
        <p:nvPicPr>
          <p:cNvPr id="137" name="Google Shape;137;p15" title="Picture430.png"/>
          <p:cNvPicPr preferRelativeResize="0"/>
          <p:nvPr/>
        </p:nvPicPr>
        <p:blipFill>
          <a:blip r:embed="rId3">
            <a:alphaModFix/>
          </a:blip>
          <a:stretch>
            <a:fillRect/>
          </a:stretch>
        </p:blipFill>
        <p:spPr>
          <a:xfrm>
            <a:off x="6501477" y="12502"/>
            <a:ext cx="5690525" cy="5957375"/>
          </a:xfrm>
          <a:prstGeom prst="rect">
            <a:avLst/>
          </a:prstGeom>
          <a:noFill/>
          <a:ln>
            <a:noFill/>
          </a:ln>
        </p:spPr>
      </p:pic>
      <p:sp>
        <p:nvSpPr>
          <p:cNvPr id="138" name="Google Shape;138;p15"/>
          <p:cNvSpPr/>
          <p:nvPr/>
        </p:nvSpPr>
        <p:spPr>
          <a:xfrm rot="2700000">
            <a:off x="11441674" y="291796"/>
            <a:ext cx="1509049" cy="1509048"/>
          </a:xfrm>
          <a:custGeom>
            <a:avLst/>
            <a:gdLst/>
            <a:ahLst/>
            <a:cxnLst/>
            <a:rect l="l" t="t" r="r" b="b"/>
            <a:pathLst>
              <a:path w="1509049" h="1509048" extrusionOk="0">
                <a:moveTo>
                  <a:pt x="12026" y="0"/>
                </a:moveTo>
                <a:lnTo>
                  <a:pt x="1509049" y="1497023"/>
                </a:lnTo>
                <a:lnTo>
                  <a:pt x="1495926" y="1501096"/>
                </a:lnTo>
                <a:cubicBezTo>
                  <a:pt x="1470447" y="1506310"/>
                  <a:pt x="1444066" y="1509048"/>
                  <a:pt x="1417045" y="1509048"/>
                </a:cubicBezTo>
                <a:lnTo>
                  <a:pt x="391401" y="1509048"/>
                </a:lnTo>
                <a:cubicBezTo>
                  <a:pt x="175236" y="1509048"/>
                  <a:pt x="0" y="1333812"/>
                  <a:pt x="0" y="1117647"/>
                </a:cubicBezTo>
                <a:lnTo>
                  <a:pt x="0" y="92007"/>
                </a:lnTo>
                <a:cubicBezTo>
                  <a:pt x="0" y="64986"/>
                  <a:pt x="2738" y="38605"/>
                  <a:pt x="7952" y="13126"/>
                </a:cubicBezTo>
                <a:close/>
              </a:path>
            </a:pathLst>
          </a:cu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algn="ctr"/>
            <a:endParaRPr sz="1800">
              <a:solidFill>
                <a:schemeClr val="lt1"/>
              </a:solidFill>
              <a:latin typeface="Montserrat"/>
              <a:ea typeface="Montserrat"/>
              <a:cs typeface="Montserrat"/>
              <a:sym typeface="Montserrat"/>
            </a:endParaRPr>
          </a:p>
        </p:txBody>
      </p:sp>
      <p:sp>
        <p:nvSpPr>
          <p:cNvPr id="139" name="Google Shape;139;p15"/>
          <p:cNvSpPr txBox="1">
            <a:spLocks noGrp="1"/>
          </p:cNvSpPr>
          <p:nvPr>
            <p:ph type="body" idx="1"/>
          </p:nvPr>
        </p:nvSpPr>
        <p:spPr>
          <a:xfrm>
            <a:off x="464769" y="1753617"/>
            <a:ext cx="5631231" cy="929841"/>
          </a:xfrm>
          <a:prstGeom prst="rect">
            <a:avLst/>
          </a:prstGeom>
          <a:noFill/>
          <a:ln>
            <a:noFill/>
          </a:ln>
        </p:spPr>
        <p:txBody>
          <a:bodyPr spcFirstLastPara="1" wrap="square" lIns="91425" tIns="45700" rIns="91425" bIns="45700" anchor="t" anchorCtr="0">
            <a:normAutofit/>
          </a:bodyPr>
          <a:lstStyle/>
          <a:p>
            <a:pPr marL="0" indent="0">
              <a:spcBef>
                <a:spcPts val="0"/>
              </a:spcBef>
            </a:pPr>
            <a:r>
              <a:rPr lang="en-US"/>
              <a:t>I’m a graduate with </a:t>
            </a:r>
            <a:r>
              <a:rPr lang="en-US" altLang="ja-JP"/>
              <a:t>Associate Degree in Accounting</a:t>
            </a:r>
            <a:r>
              <a:rPr lang="en-US"/>
              <a:t> and Data Science bootcamp with currently in a 6-month Full Stack Data Science program</a:t>
            </a:r>
            <a:endParaRPr/>
          </a:p>
        </p:txBody>
      </p:sp>
      <p:sp>
        <p:nvSpPr>
          <p:cNvPr id="140" name="Google Shape;140;p15"/>
          <p:cNvSpPr txBox="1">
            <a:spLocks noGrp="1"/>
          </p:cNvSpPr>
          <p:nvPr>
            <p:ph type="title"/>
          </p:nvPr>
        </p:nvSpPr>
        <p:spPr>
          <a:xfrm>
            <a:off x="464771" y="758209"/>
            <a:ext cx="5157787" cy="1325563"/>
          </a:xfrm>
          <a:prstGeom prst="rect">
            <a:avLst/>
          </a:prstGeom>
          <a:noFill/>
          <a:ln>
            <a:noFill/>
          </a:ln>
        </p:spPr>
        <p:txBody>
          <a:bodyPr spcFirstLastPara="1" wrap="square" lIns="91425" tIns="45700" rIns="91425" bIns="45700" anchor="ctr" anchorCtr="0">
            <a:normAutofit/>
          </a:bodyPr>
          <a:lstStyle/>
          <a:p>
            <a:r>
              <a:rPr lang="en-US"/>
              <a:t>Education</a:t>
            </a:r>
            <a:endParaRPr/>
          </a:p>
        </p:txBody>
      </p:sp>
      <p:sp>
        <p:nvSpPr>
          <p:cNvPr id="141" name="Google Shape;141;p15"/>
          <p:cNvSpPr/>
          <p:nvPr/>
        </p:nvSpPr>
        <p:spPr>
          <a:xfrm>
            <a:off x="464771" y="2768600"/>
            <a:ext cx="5157787" cy="91236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algn="ctr"/>
            <a:endParaRPr sz="1800">
              <a:solidFill>
                <a:schemeClr val="lt1"/>
              </a:solidFill>
              <a:latin typeface="Montserrat"/>
              <a:ea typeface="Montserrat"/>
              <a:cs typeface="Montserrat"/>
              <a:sym typeface="Montserrat"/>
            </a:endParaRPr>
          </a:p>
        </p:txBody>
      </p:sp>
      <p:sp>
        <p:nvSpPr>
          <p:cNvPr id="142" name="Google Shape;142;p15"/>
          <p:cNvSpPr/>
          <p:nvPr/>
        </p:nvSpPr>
        <p:spPr>
          <a:xfrm>
            <a:off x="464771" y="4654009"/>
            <a:ext cx="5157787" cy="91236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algn="ctr"/>
            <a:endParaRPr sz="1800">
              <a:solidFill>
                <a:schemeClr val="lt1"/>
              </a:solidFill>
              <a:latin typeface="Montserrat"/>
              <a:ea typeface="Montserrat"/>
              <a:cs typeface="Montserrat"/>
              <a:sym typeface="Montserrat"/>
            </a:endParaRPr>
          </a:p>
        </p:txBody>
      </p:sp>
      <p:grpSp>
        <p:nvGrpSpPr>
          <p:cNvPr id="143" name="Google Shape;143;p15"/>
          <p:cNvGrpSpPr/>
          <p:nvPr/>
        </p:nvGrpSpPr>
        <p:grpSpPr>
          <a:xfrm>
            <a:off x="706212" y="2886971"/>
            <a:ext cx="4677678" cy="677068"/>
            <a:chOff x="769712" y="4135477"/>
            <a:chExt cx="4677678" cy="677068"/>
          </a:xfrm>
        </p:grpSpPr>
        <p:sp>
          <p:nvSpPr>
            <p:cNvPr id="144" name="Google Shape;144;p15"/>
            <p:cNvSpPr/>
            <p:nvPr/>
          </p:nvSpPr>
          <p:spPr>
            <a:xfrm>
              <a:off x="769712" y="4240924"/>
              <a:ext cx="464728" cy="464726"/>
            </a:xfrm>
            <a:prstGeom prst="roundRect">
              <a:avLst>
                <a:gd name="adj" fmla="val 21643"/>
              </a:avLst>
            </a:pr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algn="ctr"/>
              <a:r>
                <a:rPr lang="en-US">
                  <a:solidFill>
                    <a:schemeClr val="lt1"/>
                  </a:solidFill>
                  <a:latin typeface="Montserrat"/>
                  <a:ea typeface="Montserrat"/>
                  <a:cs typeface="Montserrat"/>
                  <a:sym typeface="Montserrat"/>
                </a:rPr>
                <a:t>01</a:t>
              </a:r>
              <a:endParaRPr>
                <a:solidFill>
                  <a:schemeClr val="lt1"/>
                </a:solidFill>
                <a:latin typeface="Montserrat"/>
                <a:ea typeface="Montserrat"/>
                <a:cs typeface="Montserrat"/>
                <a:sym typeface="Montserrat"/>
              </a:endParaRPr>
            </a:p>
          </p:txBody>
        </p:sp>
        <p:sp>
          <p:nvSpPr>
            <p:cNvPr id="145" name="Google Shape;145;p15"/>
            <p:cNvSpPr txBox="1"/>
            <p:nvPr/>
          </p:nvSpPr>
          <p:spPr>
            <a:xfrm>
              <a:off x="1316736" y="4135477"/>
              <a:ext cx="4130654" cy="677068"/>
            </a:xfrm>
            <a:prstGeom prst="rect">
              <a:avLst/>
            </a:prstGeom>
            <a:noFill/>
            <a:ln>
              <a:noFill/>
            </a:ln>
          </p:spPr>
          <p:txBody>
            <a:bodyPr spcFirstLastPara="1" wrap="square" lIns="91425" tIns="45700" rIns="91425" bIns="45700" anchor="t" anchorCtr="0">
              <a:spAutoFit/>
            </a:bodyPr>
            <a:lstStyle/>
            <a:p>
              <a:r>
                <a:rPr lang="en-US" altLang="ja-JP"/>
                <a:t>State Polytechnic of Malang</a:t>
              </a:r>
              <a:endParaRPr/>
            </a:p>
            <a:p>
              <a:r>
                <a:rPr lang="en-US" altLang="ja-JP" sz="1200"/>
                <a:t>Accounting</a:t>
              </a:r>
            </a:p>
            <a:p>
              <a:r>
                <a:rPr lang="en-US" altLang="ja-JP" sz="1200"/>
                <a:t> </a:t>
              </a:r>
              <a:r>
                <a:rPr lang="en-US" sz="1200">
                  <a:solidFill>
                    <a:schemeClr val="dk1"/>
                  </a:solidFill>
                  <a:latin typeface="Montserrat"/>
                  <a:ea typeface="Montserrat"/>
                  <a:cs typeface="Montserrat"/>
                  <a:sym typeface="Montserrat"/>
                </a:rPr>
                <a:t>2019-2022</a:t>
              </a:r>
              <a:endParaRPr/>
            </a:p>
          </p:txBody>
        </p:sp>
      </p:grpSp>
      <p:sp>
        <p:nvSpPr>
          <p:cNvPr id="146" name="Google Shape;146;p15"/>
          <p:cNvSpPr/>
          <p:nvPr/>
        </p:nvSpPr>
        <p:spPr>
          <a:xfrm>
            <a:off x="706212" y="4877827"/>
            <a:ext cx="464728" cy="464726"/>
          </a:xfrm>
          <a:prstGeom prst="roundRect">
            <a:avLst>
              <a:gd name="adj" fmla="val 21643"/>
            </a:avLst>
          </a:pr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algn="ctr"/>
            <a:r>
              <a:rPr lang="en-US">
                <a:solidFill>
                  <a:schemeClr val="lt1"/>
                </a:solidFill>
                <a:latin typeface="Montserrat"/>
                <a:ea typeface="Montserrat"/>
                <a:cs typeface="Montserrat"/>
                <a:sym typeface="Montserrat"/>
              </a:rPr>
              <a:t>02</a:t>
            </a:r>
            <a:endParaRPr>
              <a:solidFill>
                <a:schemeClr val="lt1"/>
              </a:solidFill>
              <a:latin typeface="Montserrat"/>
              <a:ea typeface="Montserrat"/>
              <a:cs typeface="Montserrat"/>
              <a:sym typeface="Montserrat"/>
            </a:endParaRPr>
          </a:p>
        </p:txBody>
      </p:sp>
      <p:grpSp>
        <p:nvGrpSpPr>
          <p:cNvPr id="147" name="Google Shape;147;p15"/>
          <p:cNvGrpSpPr/>
          <p:nvPr/>
        </p:nvGrpSpPr>
        <p:grpSpPr>
          <a:xfrm>
            <a:off x="7636962" y="4894061"/>
            <a:ext cx="1295752" cy="1295752"/>
            <a:chOff x="7636962" y="4894061"/>
            <a:chExt cx="1295752" cy="1295752"/>
          </a:xfrm>
        </p:grpSpPr>
        <p:sp>
          <p:nvSpPr>
            <p:cNvPr id="148" name="Google Shape;148;p15"/>
            <p:cNvSpPr/>
            <p:nvPr/>
          </p:nvSpPr>
          <p:spPr>
            <a:xfrm rot="2700000">
              <a:off x="7826720" y="5083820"/>
              <a:ext cx="916236" cy="916234"/>
            </a:xfrm>
            <a:prstGeom prst="roundRect">
              <a:avLst>
                <a:gd name="adj" fmla="val 21643"/>
              </a:avLst>
            </a:pr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algn="ctr"/>
              <a:endParaRPr sz="1800">
                <a:solidFill>
                  <a:schemeClr val="lt1"/>
                </a:solidFill>
                <a:latin typeface="Montserrat"/>
                <a:ea typeface="Montserrat"/>
                <a:cs typeface="Montserrat"/>
                <a:sym typeface="Montserrat"/>
              </a:endParaRPr>
            </a:p>
          </p:txBody>
        </p:sp>
        <p:pic>
          <p:nvPicPr>
            <p:cNvPr id="149" name="Google Shape;149;p15" descr="Server with solid fill"/>
            <p:cNvPicPr preferRelativeResize="0"/>
            <p:nvPr/>
          </p:nvPicPr>
          <p:blipFill rotWithShape="1">
            <a:blip r:embed="rId4">
              <a:alphaModFix/>
            </a:blip>
            <a:srcRect/>
            <a:stretch/>
          </p:blipFill>
          <p:spPr>
            <a:xfrm>
              <a:off x="7959174" y="5202240"/>
              <a:ext cx="652564" cy="652564"/>
            </a:xfrm>
            <a:prstGeom prst="rect">
              <a:avLst/>
            </a:prstGeom>
            <a:noFill/>
            <a:ln>
              <a:noFill/>
            </a:ln>
          </p:spPr>
        </p:pic>
      </p:grpSp>
      <p:sp>
        <p:nvSpPr>
          <p:cNvPr id="150" name="Google Shape;150;p15"/>
          <p:cNvSpPr txBox="1"/>
          <p:nvPr/>
        </p:nvSpPr>
        <p:spPr>
          <a:xfrm>
            <a:off x="464769" y="3766103"/>
            <a:ext cx="6964800" cy="523180"/>
          </a:xfrm>
          <a:prstGeom prst="rect">
            <a:avLst/>
          </a:prstGeom>
          <a:noFill/>
          <a:ln>
            <a:noFill/>
          </a:ln>
        </p:spPr>
        <p:txBody>
          <a:bodyPr spcFirstLastPara="1" wrap="square" lIns="91425" tIns="45700" rIns="91425" bIns="45700" anchor="t" anchorCtr="0">
            <a:spAutoFit/>
          </a:bodyPr>
          <a:lstStyle/>
          <a:p>
            <a:pPr>
              <a:buClr>
                <a:schemeClr val="dk1"/>
              </a:buClr>
              <a:buSzPts val="1400"/>
            </a:pPr>
            <a:r>
              <a:rPr lang="en-US">
                <a:solidFill>
                  <a:schemeClr val="lt1"/>
                </a:solidFill>
                <a:latin typeface="Montserrat"/>
                <a:ea typeface="Montserrat"/>
                <a:cs typeface="Montserrat"/>
                <a:sym typeface="Montserrat"/>
              </a:rPr>
              <a:t>Balance Sheet, Income Statement (Profit and Loss Statement), Cash Flow Statement Statement of Changes in Equity</a:t>
            </a:r>
            <a:endParaRPr>
              <a:solidFill>
                <a:schemeClr val="lt1"/>
              </a:solidFill>
            </a:endParaRPr>
          </a:p>
        </p:txBody>
      </p:sp>
      <p:sp>
        <p:nvSpPr>
          <p:cNvPr id="151" name="Google Shape;151;p15"/>
          <p:cNvSpPr txBox="1"/>
          <p:nvPr/>
        </p:nvSpPr>
        <p:spPr>
          <a:xfrm>
            <a:off x="1253236" y="4771636"/>
            <a:ext cx="4130654" cy="677108"/>
          </a:xfrm>
          <a:prstGeom prst="rect">
            <a:avLst/>
          </a:prstGeom>
          <a:noFill/>
          <a:ln>
            <a:noFill/>
          </a:ln>
        </p:spPr>
        <p:txBody>
          <a:bodyPr spcFirstLastPara="1" wrap="square" lIns="91425" tIns="45700" rIns="91425" bIns="45700" anchor="t" anchorCtr="0">
            <a:spAutoFit/>
          </a:bodyPr>
          <a:lstStyle/>
          <a:p>
            <a:r>
              <a:rPr lang="en-US" b="1">
                <a:solidFill>
                  <a:schemeClr val="dk1"/>
                </a:solidFill>
                <a:latin typeface="Montserrat"/>
                <a:ea typeface="Montserrat"/>
                <a:cs typeface="Montserrat"/>
                <a:sym typeface="Montserrat"/>
              </a:rPr>
              <a:t>Dibimbing.id</a:t>
            </a:r>
            <a:endParaRPr/>
          </a:p>
          <a:p>
            <a:r>
              <a:rPr lang="en-US" sz="1200">
                <a:solidFill>
                  <a:schemeClr val="dk1"/>
                </a:solidFill>
                <a:latin typeface="Montserrat"/>
                <a:ea typeface="Montserrat"/>
                <a:cs typeface="Montserrat"/>
                <a:sym typeface="Montserrat"/>
              </a:rPr>
              <a:t>Data Science</a:t>
            </a:r>
            <a:endParaRPr/>
          </a:p>
          <a:p>
            <a:r>
              <a:rPr lang="en-US" sz="1200">
                <a:solidFill>
                  <a:schemeClr val="dk1"/>
                </a:solidFill>
                <a:latin typeface="Montserrat"/>
                <a:ea typeface="Montserrat"/>
                <a:cs typeface="Montserrat"/>
                <a:sym typeface="Montserrat"/>
              </a:rPr>
              <a:t>2024-2025</a:t>
            </a:r>
            <a:endParaRPr/>
          </a:p>
        </p:txBody>
      </p:sp>
      <p:sp>
        <p:nvSpPr>
          <p:cNvPr id="152" name="Google Shape;152;p15"/>
          <p:cNvSpPr txBox="1"/>
          <p:nvPr/>
        </p:nvSpPr>
        <p:spPr>
          <a:xfrm>
            <a:off x="469271" y="5629870"/>
            <a:ext cx="6799500" cy="738900"/>
          </a:xfrm>
          <a:prstGeom prst="rect">
            <a:avLst/>
          </a:prstGeom>
          <a:noFill/>
          <a:ln>
            <a:noFill/>
          </a:ln>
        </p:spPr>
        <p:txBody>
          <a:bodyPr spcFirstLastPara="1" wrap="square" lIns="91425" tIns="45700" rIns="91425" bIns="45700" anchor="t" anchorCtr="0">
            <a:spAutoFit/>
          </a:bodyPr>
          <a:lstStyle/>
          <a:p>
            <a:r>
              <a:rPr lang="en-US">
                <a:solidFill>
                  <a:schemeClr val="lt1"/>
                </a:solidFill>
                <a:latin typeface="Montserrat"/>
                <a:ea typeface="Montserrat"/>
                <a:cs typeface="Montserrat"/>
                <a:sym typeface="Montserrat"/>
              </a:rPr>
              <a:t>Learned statistics and programming for data analytics, SQL,</a:t>
            </a:r>
            <a:endParaRPr>
              <a:solidFill>
                <a:schemeClr val="lt1"/>
              </a:solidFill>
              <a:latin typeface="Montserrat"/>
              <a:ea typeface="Montserrat"/>
              <a:cs typeface="Montserrat"/>
              <a:sym typeface="Montserrat"/>
            </a:endParaRPr>
          </a:p>
          <a:p>
            <a:r>
              <a:rPr lang="en-US">
                <a:solidFill>
                  <a:schemeClr val="lt1"/>
                </a:solidFill>
                <a:latin typeface="Montserrat"/>
                <a:ea typeface="Montserrat"/>
                <a:cs typeface="Montserrat"/>
                <a:sym typeface="Montserrat"/>
              </a:rPr>
              <a:t>web scraping, data visualization, machine learning, and do </a:t>
            </a:r>
            <a:endParaRPr>
              <a:solidFill>
                <a:schemeClr val="lt1"/>
              </a:solidFill>
              <a:latin typeface="Montserrat"/>
              <a:ea typeface="Montserrat"/>
              <a:cs typeface="Montserrat"/>
              <a:sym typeface="Montserrat"/>
            </a:endParaRPr>
          </a:p>
          <a:p>
            <a:r>
              <a:rPr lang="en-US">
                <a:solidFill>
                  <a:schemeClr val="lt1"/>
                </a:solidFill>
                <a:latin typeface="Montserrat"/>
                <a:ea typeface="Montserrat"/>
                <a:cs typeface="Montserrat"/>
                <a:sym typeface="Montserrat"/>
              </a:rPr>
              <a:t>projects related to Implementation.</a:t>
            </a: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6"/>
          <p:cNvSpPr txBox="1"/>
          <p:nvPr/>
        </p:nvSpPr>
        <p:spPr>
          <a:xfrm>
            <a:off x="660402" y="811792"/>
            <a:ext cx="5157787" cy="823912"/>
          </a:xfrm>
          <a:prstGeom prst="rect">
            <a:avLst/>
          </a:prstGeom>
          <a:noFill/>
          <a:ln>
            <a:noFill/>
          </a:ln>
        </p:spPr>
        <p:txBody>
          <a:bodyPr spcFirstLastPara="1" wrap="square" lIns="91425" tIns="45700" rIns="91425" bIns="45700" anchor="t" anchorCtr="0">
            <a:normAutofit/>
          </a:bodyPr>
          <a:lstStyle/>
          <a:p>
            <a:pPr>
              <a:lnSpc>
                <a:spcPct val="90000"/>
              </a:lnSpc>
              <a:buClr>
                <a:schemeClr val="accent1"/>
              </a:buClr>
              <a:buSzPts val="2800"/>
            </a:pPr>
            <a:r>
              <a:rPr lang="en-US" sz="2800" b="1">
                <a:solidFill>
                  <a:schemeClr val="accent1"/>
                </a:solidFill>
                <a:latin typeface="Montserrat"/>
                <a:ea typeface="Montserrat"/>
                <a:cs typeface="Montserrat"/>
                <a:sym typeface="Montserrat"/>
              </a:rPr>
              <a:t>Skills</a:t>
            </a:r>
            <a:endParaRPr/>
          </a:p>
        </p:txBody>
      </p:sp>
      <p:sp>
        <p:nvSpPr>
          <p:cNvPr id="158" name="Google Shape;158;p16"/>
          <p:cNvSpPr txBox="1"/>
          <p:nvPr/>
        </p:nvSpPr>
        <p:spPr>
          <a:xfrm>
            <a:off x="6716712" y="811792"/>
            <a:ext cx="5157788" cy="823912"/>
          </a:xfrm>
          <a:prstGeom prst="rect">
            <a:avLst/>
          </a:prstGeom>
          <a:noFill/>
          <a:ln>
            <a:noFill/>
          </a:ln>
        </p:spPr>
        <p:txBody>
          <a:bodyPr spcFirstLastPara="1" wrap="square" lIns="91425" tIns="45700" rIns="91425" bIns="45700" anchor="t" anchorCtr="0">
            <a:normAutofit/>
          </a:bodyPr>
          <a:lstStyle/>
          <a:p>
            <a:pPr>
              <a:lnSpc>
                <a:spcPct val="90000"/>
              </a:lnSpc>
              <a:buClr>
                <a:schemeClr val="accent1"/>
              </a:buClr>
              <a:buSzPts val="2800"/>
            </a:pPr>
            <a:r>
              <a:rPr lang="en-US" sz="2800" b="1">
                <a:solidFill>
                  <a:schemeClr val="accent1"/>
                </a:solidFill>
                <a:latin typeface="Montserrat"/>
                <a:ea typeface="Montserrat"/>
                <a:cs typeface="Montserrat"/>
                <a:sym typeface="Montserrat"/>
              </a:rPr>
              <a:t>Tools</a:t>
            </a:r>
            <a:endParaRPr/>
          </a:p>
        </p:txBody>
      </p:sp>
      <p:sp>
        <p:nvSpPr>
          <p:cNvPr id="159" name="Google Shape;159;p16"/>
          <p:cNvSpPr txBox="1"/>
          <p:nvPr/>
        </p:nvSpPr>
        <p:spPr>
          <a:xfrm>
            <a:off x="660401" y="1537572"/>
            <a:ext cx="5554934" cy="4419737"/>
          </a:xfrm>
          <a:prstGeom prst="rect">
            <a:avLst/>
          </a:prstGeom>
          <a:noFill/>
          <a:ln>
            <a:noFill/>
          </a:ln>
        </p:spPr>
        <p:txBody>
          <a:bodyPr spcFirstLastPara="1" wrap="square" lIns="91425" tIns="45700" rIns="91425" bIns="45700" anchor="t" anchorCtr="0">
            <a:noAutofit/>
          </a:bodyPr>
          <a:lstStyle/>
          <a:p>
            <a:pPr algn="just">
              <a:buClr>
                <a:schemeClr val="dk1"/>
              </a:buClr>
              <a:buSzPts val="1400"/>
            </a:pPr>
            <a:r>
              <a:rPr lang="en-US" b="1">
                <a:solidFill>
                  <a:schemeClr val="dk1"/>
                </a:solidFill>
                <a:latin typeface="Montserrat"/>
                <a:ea typeface="Montserrat"/>
                <a:cs typeface="Montserrat"/>
                <a:sym typeface="Montserrat"/>
              </a:rPr>
              <a:t>Data Processing</a:t>
            </a:r>
            <a:endParaRPr/>
          </a:p>
          <a:p>
            <a:pPr marL="228600" indent="-228600" algn="just">
              <a:spcBef>
                <a:spcPts val="600"/>
              </a:spcBef>
              <a:buClr>
                <a:schemeClr val="dk1"/>
              </a:buClr>
              <a:buSzPts val="1400"/>
              <a:buFont typeface="Arial"/>
              <a:buChar char="•"/>
            </a:pPr>
            <a:r>
              <a:rPr lang="en-US">
                <a:solidFill>
                  <a:schemeClr val="dk1"/>
                </a:solidFill>
                <a:latin typeface="Montserrat"/>
                <a:ea typeface="Montserrat"/>
                <a:cs typeface="Montserrat"/>
                <a:sym typeface="Montserrat"/>
              </a:rPr>
              <a:t>Proficient in cleaning, processing, and handling large datasets using Python or R.</a:t>
            </a:r>
            <a:endParaRPr/>
          </a:p>
          <a:p>
            <a:pPr marL="228600" indent="-228600" algn="just">
              <a:buClr>
                <a:schemeClr val="dk1"/>
              </a:buClr>
              <a:buSzPts val="1400"/>
              <a:buFont typeface="Arial"/>
              <a:buChar char="•"/>
            </a:pPr>
            <a:r>
              <a:rPr lang="en-US">
                <a:solidFill>
                  <a:schemeClr val="dk1"/>
                </a:solidFill>
                <a:latin typeface="Montserrat"/>
                <a:ea typeface="Montserrat"/>
                <a:cs typeface="Montserrat"/>
                <a:sym typeface="Montserrat"/>
              </a:rPr>
              <a:t>Expertise in data manipulation techniques using Pandas and SQL.</a:t>
            </a:r>
            <a:endParaRPr b="1">
              <a:solidFill>
                <a:schemeClr val="dk1"/>
              </a:solidFill>
              <a:latin typeface="Montserrat"/>
              <a:ea typeface="Montserrat"/>
              <a:cs typeface="Montserrat"/>
              <a:sym typeface="Montserrat"/>
            </a:endParaRPr>
          </a:p>
          <a:p>
            <a:pPr algn="just">
              <a:lnSpc>
                <a:spcPct val="90000"/>
              </a:lnSpc>
              <a:spcBef>
                <a:spcPts val="1200"/>
              </a:spcBef>
              <a:buClr>
                <a:schemeClr val="dk1"/>
              </a:buClr>
              <a:buSzPts val="1400"/>
            </a:pPr>
            <a:r>
              <a:rPr lang="en-US" b="1">
                <a:solidFill>
                  <a:schemeClr val="dk1"/>
                </a:solidFill>
                <a:latin typeface="Montserrat"/>
                <a:ea typeface="Montserrat"/>
                <a:cs typeface="Montserrat"/>
                <a:sym typeface="Montserrat"/>
              </a:rPr>
              <a:t>Data Analysis</a:t>
            </a:r>
            <a:endParaRPr/>
          </a:p>
          <a:p>
            <a:pPr marL="228600" indent="-228600" algn="just">
              <a:spcBef>
                <a:spcPts val="600"/>
              </a:spcBef>
              <a:buClr>
                <a:schemeClr val="dk1"/>
              </a:buClr>
              <a:buSzPts val="1400"/>
              <a:buFont typeface="Arial"/>
              <a:buChar char="•"/>
            </a:pPr>
            <a:r>
              <a:rPr lang="en-US">
                <a:solidFill>
                  <a:schemeClr val="dk1"/>
                </a:solidFill>
                <a:latin typeface="Montserrat"/>
                <a:ea typeface="Montserrat"/>
                <a:cs typeface="Montserrat"/>
                <a:sym typeface="Montserrat"/>
              </a:rPr>
              <a:t>Experienced in exploring and analyzing data (EDA) to uncover patterns and business insights.</a:t>
            </a:r>
            <a:endParaRPr/>
          </a:p>
          <a:p>
            <a:pPr marL="228600" indent="-228600" algn="just">
              <a:buClr>
                <a:schemeClr val="dk1"/>
              </a:buClr>
              <a:buSzPts val="1400"/>
              <a:buFont typeface="Arial"/>
              <a:buChar char="•"/>
            </a:pPr>
            <a:r>
              <a:rPr lang="en-US">
                <a:solidFill>
                  <a:schemeClr val="dk1"/>
                </a:solidFill>
                <a:latin typeface="Montserrat"/>
                <a:ea typeface="Montserrat"/>
                <a:cs typeface="Montserrat"/>
                <a:sym typeface="Montserrat"/>
              </a:rPr>
              <a:t>Proficient in descriptive statistics, inferential statistics, and hypothesis testing.</a:t>
            </a:r>
            <a:endParaRPr/>
          </a:p>
          <a:p>
            <a:pPr algn="just">
              <a:lnSpc>
                <a:spcPct val="90000"/>
              </a:lnSpc>
              <a:spcBef>
                <a:spcPts val="1200"/>
              </a:spcBef>
              <a:buClr>
                <a:schemeClr val="dk1"/>
              </a:buClr>
              <a:buSzPts val="1400"/>
            </a:pPr>
            <a:r>
              <a:rPr lang="en-US" b="1">
                <a:solidFill>
                  <a:schemeClr val="dk1"/>
                </a:solidFill>
                <a:latin typeface="Montserrat"/>
                <a:ea typeface="Montserrat"/>
                <a:cs typeface="Montserrat"/>
                <a:sym typeface="Montserrat"/>
              </a:rPr>
              <a:t>Data Modeling</a:t>
            </a:r>
            <a:endParaRPr/>
          </a:p>
          <a:p>
            <a:pPr marL="228600" indent="-228600" algn="just">
              <a:spcBef>
                <a:spcPts val="600"/>
              </a:spcBef>
              <a:buClr>
                <a:schemeClr val="dk1"/>
              </a:buClr>
              <a:buSzPts val="1400"/>
              <a:buFont typeface="Arial"/>
              <a:buChar char="•"/>
            </a:pPr>
            <a:r>
              <a:rPr lang="en-US">
                <a:solidFill>
                  <a:schemeClr val="dk1"/>
                </a:solidFill>
                <a:latin typeface="Montserrat"/>
                <a:ea typeface="Montserrat"/>
                <a:cs typeface="Montserrat"/>
                <a:sym typeface="Montserrat"/>
              </a:rPr>
              <a:t>Familiar with handling imbalanced data and model optimization strategies.</a:t>
            </a:r>
            <a:endParaRPr/>
          </a:p>
          <a:p>
            <a:pPr marL="228600" indent="-228600" algn="just">
              <a:buClr>
                <a:schemeClr val="dk1"/>
              </a:buClr>
              <a:buSzPts val="1400"/>
              <a:buFont typeface="Arial"/>
              <a:buChar char="•"/>
            </a:pPr>
            <a:r>
              <a:rPr lang="en-US">
                <a:solidFill>
                  <a:schemeClr val="dk1"/>
                </a:solidFill>
                <a:latin typeface="Montserrat"/>
                <a:ea typeface="Montserrat"/>
                <a:cs typeface="Montserrat"/>
                <a:sym typeface="Montserrat"/>
              </a:rPr>
              <a:t>Skilled in building predictive models using Machine Learning techniques such as K Nearest Neighbors (KNN), XGBoost, Linear and Logistic Regression, Support Vector Machine (SVM).</a:t>
            </a:r>
            <a:endParaRPr/>
          </a:p>
        </p:txBody>
      </p:sp>
      <p:sp>
        <p:nvSpPr>
          <p:cNvPr id="160" name="Google Shape;160;p16"/>
          <p:cNvSpPr txBox="1"/>
          <p:nvPr/>
        </p:nvSpPr>
        <p:spPr>
          <a:xfrm>
            <a:off x="6691312" y="1537570"/>
            <a:ext cx="5183188" cy="3684588"/>
          </a:xfrm>
          <a:prstGeom prst="rect">
            <a:avLst/>
          </a:prstGeom>
          <a:noFill/>
          <a:ln>
            <a:noFill/>
          </a:ln>
        </p:spPr>
        <p:txBody>
          <a:bodyPr spcFirstLastPara="1" wrap="square" lIns="91425" tIns="45700" rIns="91425" bIns="45700" anchor="t" anchorCtr="0">
            <a:noAutofit/>
          </a:bodyPr>
          <a:lstStyle/>
          <a:p>
            <a:pPr marL="228600" indent="-228600">
              <a:lnSpc>
                <a:spcPct val="90000"/>
              </a:lnSpc>
              <a:buClr>
                <a:schemeClr val="dk1"/>
              </a:buClr>
              <a:buSzPts val="1400"/>
              <a:buFont typeface="Arial"/>
              <a:buChar char="•"/>
            </a:pPr>
            <a:r>
              <a:rPr lang="en-US" b="1">
                <a:solidFill>
                  <a:schemeClr val="dk1"/>
                </a:solidFill>
                <a:latin typeface="Montserrat"/>
                <a:ea typeface="Montserrat"/>
                <a:cs typeface="Montserrat"/>
                <a:sym typeface="Montserrat"/>
              </a:rPr>
              <a:t>Programming: </a:t>
            </a:r>
            <a:endParaRPr/>
          </a:p>
          <a:p>
            <a:pPr>
              <a:lnSpc>
                <a:spcPct val="90000"/>
              </a:lnSpc>
              <a:spcBef>
                <a:spcPts val="1000"/>
              </a:spcBef>
              <a:buClr>
                <a:schemeClr val="dk1"/>
              </a:buClr>
              <a:buSzPts val="1400"/>
            </a:pPr>
            <a:endParaRPr b="1">
              <a:solidFill>
                <a:schemeClr val="dk1"/>
              </a:solidFill>
              <a:latin typeface="Montserrat"/>
              <a:ea typeface="Montserrat"/>
              <a:cs typeface="Montserrat"/>
              <a:sym typeface="Montserrat"/>
            </a:endParaRPr>
          </a:p>
          <a:p>
            <a:pPr marL="228600" indent="-228600">
              <a:lnSpc>
                <a:spcPct val="90000"/>
              </a:lnSpc>
              <a:spcBef>
                <a:spcPts val="1000"/>
              </a:spcBef>
              <a:buClr>
                <a:schemeClr val="dk1"/>
              </a:buClr>
              <a:buSzPts val="1400"/>
              <a:buFont typeface="Arial"/>
              <a:buChar char="•"/>
            </a:pPr>
            <a:r>
              <a:rPr lang="en-US" b="1">
                <a:solidFill>
                  <a:schemeClr val="dk1"/>
                </a:solidFill>
                <a:latin typeface="Montserrat"/>
                <a:ea typeface="Montserrat"/>
                <a:cs typeface="Montserrat"/>
                <a:sym typeface="Montserrat"/>
              </a:rPr>
              <a:t>Framework:</a:t>
            </a:r>
            <a:endParaRPr/>
          </a:p>
          <a:p>
            <a:pPr>
              <a:lnSpc>
                <a:spcPct val="90000"/>
              </a:lnSpc>
              <a:spcBef>
                <a:spcPts val="1000"/>
              </a:spcBef>
              <a:buClr>
                <a:schemeClr val="dk1"/>
              </a:buClr>
              <a:buSzPts val="1400"/>
            </a:pPr>
            <a:endParaRPr b="1">
              <a:solidFill>
                <a:schemeClr val="dk1"/>
              </a:solidFill>
              <a:latin typeface="Montserrat"/>
              <a:ea typeface="Montserrat"/>
              <a:cs typeface="Montserrat"/>
              <a:sym typeface="Montserrat"/>
            </a:endParaRPr>
          </a:p>
          <a:p>
            <a:pPr marL="228600" indent="-228600">
              <a:lnSpc>
                <a:spcPct val="90000"/>
              </a:lnSpc>
              <a:spcBef>
                <a:spcPts val="2200"/>
              </a:spcBef>
              <a:buClr>
                <a:schemeClr val="dk1"/>
              </a:buClr>
              <a:buSzPts val="1400"/>
              <a:buFont typeface="Arial"/>
              <a:buChar char="•"/>
            </a:pPr>
            <a:r>
              <a:rPr lang="en-US" b="1">
                <a:solidFill>
                  <a:schemeClr val="dk1"/>
                </a:solidFill>
                <a:latin typeface="Montserrat"/>
                <a:ea typeface="Montserrat"/>
                <a:cs typeface="Montserrat"/>
                <a:sym typeface="Montserrat"/>
              </a:rPr>
              <a:t>Visualization: </a:t>
            </a:r>
            <a:endParaRPr/>
          </a:p>
          <a:p>
            <a:pPr marL="228600" indent="-139700">
              <a:lnSpc>
                <a:spcPct val="90000"/>
              </a:lnSpc>
              <a:spcBef>
                <a:spcPts val="1000"/>
              </a:spcBef>
              <a:buClr>
                <a:schemeClr val="dk1"/>
              </a:buClr>
              <a:buSzPts val="1400"/>
            </a:pPr>
            <a:endParaRPr b="1">
              <a:solidFill>
                <a:schemeClr val="dk1"/>
              </a:solidFill>
              <a:latin typeface="Montserrat"/>
              <a:ea typeface="Montserrat"/>
              <a:cs typeface="Montserrat"/>
              <a:sym typeface="Montserrat"/>
            </a:endParaRPr>
          </a:p>
          <a:p>
            <a:pPr marL="228600" indent="-139700">
              <a:lnSpc>
                <a:spcPct val="90000"/>
              </a:lnSpc>
              <a:spcBef>
                <a:spcPts val="1000"/>
              </a:spcBef>
              <a:buClr>
                <a:schemeClr val="dk1"/>
              </a:buClr>
              <a:buSzPts val="1400"/>
            </a:pPr>
            <a:endParaRPr b="1">
              <a:solidFill>
                <a:schemeClr val="dk1"/>
              </a:solidFill>
              <a:latin typeface="Montserrat"/>
              <a:ea typeface="Montserrat"/>
              <a:cs typeface="Montserrat"/>
              <a:sym typeface="Montserrat"/>
            </a:endParaRPr>
          </a:p>
          <a:p>
            <a:pPr marL="228600" indent="-228600">
              <a:lnSpc>
                <a:spcPct val="90000"/>
              </a:lnSpc>
              <a:spcBef>
                <a:spcPts val="1000"/>
              </a:spcBef>
              <a:buClr>
                <a:schemeClr val="dk1"/>
              </a:buClr>
              <a:buSzPts val="1400"/>
              <a:buFont typeface="Arial"/>
              <a:buChar char="•"/>
            </a:pPr>
            <a:r>
              <a:rPr lang="en-US" b="1">
                <a:solidFill>
                  <a:schemeClr val="dk1"/>
                </a:solidFill>
                <a:latin typeface="Montserrat"/>
                <a:ea typeface="Montserrat"/>
                <a:cs typeface="Montserrat"/>
                <a:sym typeface="Montserrat"/>
              </a:rPr>
              <a:t>Environments: </a:t>
            </a:r>
            <a:endParaRPr/>
          </a:p>
        </p:txBody>
      </p:sp>
      <p:grpSp>
        <p:nvGrpSpPr>
          <p:cNvPr id="161" name="Google Shape;161;p16"/>
          <p:cNvGrpSpPr/>
          <p:nvPr/>
        </p:nvGrpSpPr>
        <p:grpSpPr>
          <a:xfrm>
            <a:off x="9131894" y="1414087"/>
            <a:ext cx="1219844" cy="532738"/>
            <a:chOff x="9564326" y="2213518"/>
            <a:chExt cx="1177559" cy="514271"/>
          </a:xfrm>
        </p:grpSpPr>
        <p:pic>
          <p:nvPicPr>
            <p:cNvPr id="162" name="Google Shape;162;p16"/>
            <p:cNvPicPr preferRelativeResize="0"/>
            <p:nvPr/>
          </p:nvPicPr>
          <p:blipFill rotWithShape="1">
            <a:blip r:embed="rId3">
              <a:alphaModFix/>
            </a:blip>
            <a:srcRect/>
            <a:stretch/>
          </p:blipFill>
          <p:spPr>
            <a:xfrm>
              <a:off x="10227619" y="2213523"/>
              <a:ext cx="514266" cy="514266"/>
            </a:xfrm>
            <a:prstGeom prst="rect">
              <a:avLst/>
            </a:prstGeom>
            <a:noFill/>
            <a:ln>
              <a:noFill/>
            </a:ln>
          </p:spPr>
        </p:pic>
        <p:pic>
          <p:nvPicPr>
            <p:cNvPr id="163" name="Google Shape;163;p16"/>
            <p:cNvPicPr preferRelativeResize="0"/>
            <p:nvPr/>
          </p:nvPicPr>
          <p:blipFill rotWithShape="1">
            <a:blip r:embed="rId4">
              <a:alphaModFix/>
            </a:blip>
            <a:srcRect/>
            <a:stretch/>
          </p:blipFill>
          <p:spPr>
            <a:xfrm>
              <a:off x="9564326" y="2213518"/>
              <a:ext cx="514266" cy="514266"/>
            </a:xfrm>
            <a:prstGeom prst="rect">
              <a:avLst/>
            </a:prstGeom>
            <a:noFill/>
            <a:ln>
              <a:noFill/>
            </a:ln>
          </p:spPr>
        </p:pic>
      </p:grpSp>
      <p:grpSp>
        <p:nvGrpSpPr>
          <p:cNvPr id="164" name="Google Shape;164;p16"/>
          <p:cNvGrpSpPr/>
          <p:nvPr/>
        </p:nvGrpSpPr>
        <p:grpSpPr>
          <a:xfrm>
            <a:off x="8488337" y="1940735"/>
            <a:ext cx="2437220" cy="947227"/>
            <a:chOff x="8102206" y="2642094"/>
            <a:chExt cx="2437220" cy="947227"/>
          </a:xfrm>
        </p:grpSpPr>
        <p:pic>
          <p:nvPicPr>
            <p:cNvPr id="165" name="Google Shape;165;p16"/>
            <p:cNvPicPr preferRelativeResize="0"/>
            <p:nvPr/>
          </p:nvPicPr>
          <p:blipFill rotWithShape="1">
            <a:blip r:embed="rId5">
              <a:alphaModFix/>
            </a:blip>
            <a:srcRect/>
            <a:stretch/>
          </p:blipFill>
          <p:spPr>
            <a:xfrm>
              <a:off x="9819426" y="2869321"/>
              <a:ext cx="720000" cy="720000"/>
            </a:xfrm>
            <a:prstGeom prst="rect">
              <a:avLst/>
            </a:prstGeom>
            <a:noFill/>
            <a:ln>
              <a:noFill/>
            </a:ln>
          </p:spPr>
        </p:pic>
        <p:pic>
          <p:nvPicPr>
            <p:cNvPr id="166" name="Google Shape;166;p16"/>
            <p:cNvPicPr preferRelativeResize="0"/>
            <p:nvPr/>
          </p:nvPicPr>
          <p:blipFill rotWithShape="1">
            <a:blip r:embed="rId6">
              <a:alphaModFix/>
            </a:blip>
            <a:srcRect/>
            <a:stretch/>
          </p:blipFill>
          <p:spPr>
            <a:xfrm>
              <a:off x="8102206" y="3245449"/>
              <a:ext cx="964800" cy="320400"/>
            </a:xfrm>
            <a:prstGeom prst="rect">
              <a:avLst/>
            </a:prstGeom>
            <a:noFill/>
            <a:ln>
              <a:noFill/>
            </a:ln>
          </p:spPr>
        </p:pic>
        <p:pic>
          <p:nvPicPr>
            <p:cNvPr id="167" name="Google Shape;167;p16"/>
            <p:cNvPicPr preferRelativeResize="0"/>
            <p:nvPr/>
          </p:nvPicPr>
          <p:blipFill rotWithShape="1">
            <a:blip r:embed="rId7">
              <a:alphaModFix/>
            </a:blip>
            <a:srcRect/>
            <a:stretch/>
          </p:blipFill>
          <p:spPr>
            <a:xfrm>
              <a:off x="8745763" y="2642094"/>
              <a:ext cx="1265182" cy="586438"/>
            </a:xfrm>
            <a:prstGeom prst="rect">
              <a:avLst/>
            </a:prstGeom>
            <a:noFill/>
            <a:ln>
              <a:noFill/>
            </a:ln>
          </p:spPr>
        </p:pic>
      </p:grpSp>
      <p:grpSp>
        <p:nvGrpSpPr>
          <p:cNvPr id="168" name="Google Shape;168;p16"/>
          <p:cNvGrpSpPr/>
          <p:nvPr/>
        </p:nvGrpSpPr>
        <p:grpSpPr>
          <a:xfrm>
            <a:off x="8446981" y="2999406"/>
            <a:ext cx="2656746" cy="863586"/>
            <a:chOff x="8091381" y="3715226"/>
            <a:chExt cx="2656746" cy="863586"/>
          </a:xfrm>
        </p:grpSpPr>
        <p:pic>
          <p:nvPicPr>
            <p:cNvPr id="169" name="Google Shape;169;p16"/>
            <p:cNvPicPr preferRelativeResize="0"/>
            <p:nvPr/>
          </p:nvPicPr>
          <p:blipFill rotWithShape="1">
            <a:blip r:embed="rId8">
              <a:alphaModFix/>
            </a:blip>
            <a:srcRect/>
            <a:stretch/>
          </p:blipFill>
          <p:spPr>
            <a:xfrm>
              <a:off x="8648612" y="3715226"/>
              <a:ext cx="1540817" cy="410885"/>
            </a:xfrm>
            <a:prstGeom prst="rect">
              <a:avLst/>
            </a:prstGeom>
            <a:noFill/>
            <a:ln>
              <a:noFill/>
            </a:ln>
          </p:spPr>
        </p:pic>
        <p:pic>
          <p:nvPicPr>
            <p:cNvPr id="170" name="Google Shape;170;p16"/>
            <p:cNvPicPr preferRelativeResize="0"/>
            <p:nvPr/>
          </p:nvPicPr>
          <p:blipFill rotWithShape="1">
            <a:blip r:embed="rId9">
              <a:alphaModFix/>
            </a:blip>
            <a:srcRect/>
            <a:stretch/>
          </p:blipFill>
          <p:spPr>
            <a:xfrm>
              <a:off x="8091381" y="4254806"/>
              <a:ext cx="965385" cy="321795"/>
            </a:xfrm>
            <a:prstGeom prst="rect">
              <a:avLst/>
            </a:prstGeom>
            <a:noFill/>
            <a:ln>
              <a:noFill/>
            </a:ln>
          </p:spPr>
        </p:pic>
        <p:pic>
          <p:nvPicPr>
            <p:cNvPr id="171" name="Google Shape;171;p16"/>
            <p:cNvPicPr preferRelativeResize="0"/>
            <p:nvPr/>
          </p:nvPicPr>
          <p:blipFill rotWithShape="1">
            <a:blip r:embed="rId10">
              <a:alphaModFix/>
            </a:blip>
            <a:srcRect/>
            <a:stretch/>
          </p:blipFill>
          <p:spPr>
            <a:xfrm>
              <a:off x="9783327" y="4258412"/>
              <a:ext cx="964800" cy="320400"/>
            </a:xfrm>
            <a:prstGeom prst="rect">
              <a:avLst/>
            </a:prstGeom>
            <a:noFill/>
            <a:ln>
              <a:noFill/>
            </a:ln>
          </p:spPr>
        </p:pic>
      </p:grpSp>
      <p:grpSp>
        <p:nvGrpSpPr>
          <p:cNvPr id="172" name="Google Shape;172;p16"/>
          <p:cNvGrpSpPr/>
          <p:nvPr/>
        </p:nvGrpSpPr>
        <p:grpSpPr>
          <a:xfrm>
            <a:off x="7604915" y="4192797"/>
            <a:ext cx="3660159" cy="754019"/>
            <a:chOff x="7359539" y="4927088"/>
            <a:chExt cx="3660159" cy="754019"/>
          </a:xfrm>
        </p:grpSpPr>
        <p:pic>
          <p:nvPicPr>
            <p:cNvPr id="173" name="Google Shape;173;p16"/>
            <p:cNvPicPr preferRelativeResize="0"/>
            <p:nvPr/>
          </p:nvPicPr>
          <p:blipFill rotWithShape="1">
            <a:blip r:embed="rId11">
              <a:alphaModFix/>
            </a:blip>
            <a:srcRect/>
            <a:stretch/>
          </p:blipFill>
          <p:spPr>
            <a:xfrm>
              <a:off x="7359539" y="5038445"/>
              <a:ext cx="953511" cy="421525"/>
            </a:xfrm>
            <a:prstGeom prst="rect">
              <a:avLst/>
            </a:prstGeom>
            <a:noFill/>
            <a:ln>
              <a:noFill/>
            </a:ln>
          </p:spPr>
        </p:pic>
        <p:pic>
          <p:nvPicPr>
            <p:cNvPr id="174" name="Google Shape;174;p16"/>
            <p:cNvPicPr preferRelativeResize="0"/>
            <p:nvPr/>
          </p:nvPicPr>
          <p:blipFill rotWithShape="1">
            <a:blip r:embed="rId12">
              <a:alphaModFix/>
            </a:blip>
            <a:srcRect/>
            <a:stretch/>
          </p:blipFill>
          <p:spPr>
            <a:xfrm>
              <a:off x="8399792" y="4962832"/>
              <a:ext cx="493752" cy="572752"/>
            </a:xfrm>
            <a:prstGeom prst="rect">
              <a:avLst/>
            </a:prstGeom>
            <a:noFill/>
            <a:ln>
              <a:noFill/>
            </a:ln>
          </p:spPr>
        </p:pic>
        <p:pic>
          <p:nvPicPr>
            <p:cNvPr id="175" name="Google Shape;175;p16"/>
            <p:cNvPicPr preferRelativeResize="0"/>
            <p:nvPr/>
          </p:nvPicPr>
          <p:blipFill rotWithShape="1">
            <a:blip r:embed="rId13">
              <a:alphaModFix/>
            </a:blip>
            <a:srcRect/>
            <a:stretch/>
          </p:blipFill>
          <p:spPr>
            <a:xfrm>
              <a:off x="8902780" y="4961107"/>
              <a:ext cx="900591" cy="663838"/>
            </a:xfrm>
            <a:prstGeom prst="rect">
              <a:avLst/>
            </a:prstGeom>
            <a:noFill/>
            <a:ln>
              <a:noFill/>
            </a:ln>
          </p:spPr>
        </p:pic>
        <p:pic>
          <p:nvPicPr>
            <p:cNvPr id="176" name="Google Shape;176;p16"/>
            <p:cNvPicPr preferRelativeResize="0"/>
            <p:nvPr/>
          </p:nvPicPr>
          <p:blipFill rotWithShape="1">
            <a:blip r:embed="rId14">
              <a:alphaModFix/>
            </a:blip>
            <a:srcRect/>
            <a:stretch/>
          </p:blipFill>
          <p:spPr>
            <a:xfrm>
              <a:off x="9499673" y="4927088"/>
              <a:ext cx="969943" cy="754019"/>
            </a:xfrm>
            <a:prstGeom prst="rect">
              <a:avLst/>
            </a:prstGeom>
            <a:noFill/>
            <a:ln>
              <a:noFill/>
            </a:ln>
          </p:spPr>
        </p:pic>
        <p:pic>
          <p:nvPicPr>
            <p:cNvPr id="177" name="Google Shape;177;p16"/>
            <p:cNvPicPr preferRelativeResize="0"/>
            <p:nvPr/>
          </p:nvPicPr>
          <p:blipFill rotWithShape="1">
            <a:blip r:embed="rId15">
              <a:alphaModFix/>
            </a:blip>
            <a:srcRect/>
            <a:stretch/>
          </p:blipFill>
          <p:spPr>
            <a:xfrm>
              <a:off x="10279349" y="5047706"/>
              <a:ext cx="740349" cy="461415"/>
            </a:xfrm>
            <a:prstGeom prst="rect">
              <a:avLst/>
            </a:prstGeom>
            <a:noFill/>
            <a:ln>
              <a:noFill/>
            </a:ln>
          </p:spPr>
        </p:pic>
      </p:grpSp>
      <p:sp>
        <p:nvSpPr>
          <p:cNvPr id="178" name="Google Shape;178;p16"/>
          <p:cNvSpPr/>
          <p:nvPr/>
        </p:nvSpPr>
        <p:spPr>
          <a:xfrm rot="2700000">
            <a:off x="11441674" y="291796"/>
            <a:ext cx="1509049" cy="1509048"/>
          </a:xfrm>
          <a:custGeom>
            <a:avLst/>
            <a:gdLst/>
            <a:ahLst/>
            <a:cxnLst/>
            <a:rect l="l" t="t" r="r" b="b"/>
            <a:pathLst>
              <a:path w="1509049" h="1509048" extrusionOk="0">
                <a:moveTo>
                  <a:pt x="12026" y="0"/>
                </a:moveTo>
                <a:lnTo>
                  <a:pt x="1509049" y="1497023"/>
                </a:lnTo>
                <a:lnTo>
                  <a:pt x="1495926" y="1501096"/>
                </a:lnTo>
                <a:cubicBezTo>
                  <a:pt x="1470447" y="1506310"/>
                  <a:pt x="1444066" y="1509048"/>
                  <a:pt x="1417045" y="1509048"/>
                </a:cubicBezTo>
                <a:lnTo>
                  <a:pt x="391401" y="1509048"/>
                </a:lnTo>
                <a:cubicBezTo>
                  <a:pt x="175236" y="1509048"/>
                  <a:pt x="0" y="1333812"/>
                  <a:pt x="0" y="1117647"/>
                </a:cubicBezTo>
                <a:lnTo>
                  <a:pt x="0" y="92007"/>
                </a:lnTo>
                <a:cubicBezTo>
                  <a:pt x="0" y="64986"/>
                  <a:pt x="2738" y="38605"/>
                  <a:pt x="7952" y="13126"/>
                </a:cubicBezTo>
                <a:close/>
              </a:path>
            </a:pathLst>
          </a:cu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algn="ctr"/>
            <a:endParaRPr sz="1800">
              <a:solidFill>
                <a:schemeClr val="lt1"/>
              </a:solidFill>
              <a:latin typeface="Montserrat"/>
              <a:ea typeface="Montserrat"/>
              <a:cs typeface="Montserrat"/>
              <a:sym typeface="Montserrat"/>
            </a:endParaRPr>
          </a:p>
        </p:txBody>
      </p:sp>
      <p:grpSp>
        <p:nvGrpSpPr>
          <p:cNvPr id="179" name="Google Shape;179;p16"/>
          <p:cNvGrpSpPr/>
          <p:nvPr/>
        </p:nvGrpSpPr>
        <p:grpSpPr>
          <a:xfrm>
            <a:off x="10375798" y="5309431"/>
            <a:ext cx="1295752" cy="1295752"/>
            <a:chOff x="7636962" y="4894061"/>
            <a:chExt cx="1295752" cy="1295752"/>
          </a:xfrm>
        </p:grpSpPr>
        <p:sp>
          <p:nvSpPr>
            <p:cNvPr id="180" name="Google Shape;180;p16"/>
            <p:cNvSpPr/>
            <p:nvPr/>
          </p:nvSpPr>
          <p:spPr>
            <a:xfrm rot="2700000">
              <a:off x="7826720" y="5083820"/>
              <a:ext cx="916236" cy="916234"/>
            </a:xfrm>
            <a:prstGeom prst="roundRect">
              <a:avLst>
                <a:gd name="adj" fmla="val 21643"/>
              </a:avLst>
            </a:prstGeom>
            <a:gradFill>
              <a:gsLst>
                <a:gs pos="0">
                  <a:srgbClr val="3F762A"/>
                </a:gs>
                <a:gs pos="100000">
                  <a:schemeClr val="accent1"/>
                </a:gs>
              </a:gsLst>
              <a:lin ang="10800000" scaled="0"/>
            </a:gradFill>
            <a:ln>
              <a:noFill/>
            </a:ln>
          </p:spPr>
          <p:txBody>
            <a:bodyPr spcFirstLastPara="1" wrap="square" lIns="91425" tIns="45700" rIns="91425" bIns="45700" anchor="ctr" anchorCtr="0">
              <a:noAutofit/>
            </a:bodyPr>
            <a:lstStyle/>
            <a:p>
              <a:pPr algn="ctr"/>
              <a:endParaRPr sz="1800">
                <a:solidFill>
                  <a:schemeClr val="lt1"/>
                </a:solidFill>
                <a:latin typeface="Montserrat"/>
                <a:ea typeface="Montserrat"/>
                <a:cs typeface="Montserrat"/>
                <a:sym typeface="Montserrat"/>
              </a:endParaRPr>
            </a:p>
          </p:txBody>
        </p:sp>
        <p:pic>
          <p:nvPicPr>
            <p:cNvPr id="181" name="Google Shape;181;p16" descr="Gears with solid fill"/>
            <p:cNvPicPr preferRelativeResize="0"/>
            <p:nvPr/>
          </p:nvPicPr>
          <p:blipFill rotWithShape="1">
            <a:blip r:embed="rId16">
              <a:alphaModFix/>
            </a:blip>
            <a:srcRect/>
            <a:stretch/>
          </p:blipFill>
          <p:spPr>
            <a:xfrm>
              <a:off x="7959174" y="5202240"/>
              <a:ext cx="652564" cy="652564"/>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911005" cy="1637440"/>
          </a:xfrm>
        </p:grpSpPr>
        <p:sp>
          <p:nvSpPr>
            <p:cNvPr id="3" name="Freeform 3"/>
            <p:cNvSpPr/>
            <p:nvPr/>
          </p:nvSpPr>
          <p:spPr>
            <a:xfrm>
              <a:off x="0" y="0"/>
              <a:ext cx="2911005" cy="1637440"/>
            </a:xfrm>
            <a:custGeom>
              <a:avLst/>
              <a:gdLst/>
              <a:ahLst/>
              <a:cxnLst/>
              <a:rect l="l" t="t" r="r" b="b"/>
              <a:pathLst>
                <a:path w="2911005" h="1637440">
                  <a:moveTo>
                    <a:pt x="0" y="0"/>
                  </a:moveTo>
                  <a:lnTo>
                    <a:pt x="2911005" y="0"/>
                  </a:lnTo>
                  <a:lnTo>
                    <a:pt x="2911005" y="1637440"/>
                  </a:lnTo>
                  <a:lnTo>
                    <a:pt x="0" y="1637440"/>
                  </a:lnTo>
                  <a:close/>
                </a:path>
              </a:pathLst>
            </a:custGeom>
            <a:blipFill>
              <a:blip r:embed="rId2"/>
              <a:stretch>
                <a:fillRect t="-9333" b="-9333"/>
              </a:stretch>
            </a:blipFill>
          </p:spPr>
          <p:txBody>
            <a:bodyPr/>
            <a:lstStyle/>
            <a:p>
              <a:endParaRPr lang="ja-JP" altLang="en-US" sz="933"/>
            </a:p>
          </p:txBody>
        </p:sp>
      </p:grpSp>
      <p:grpSp>
        <p:nvGrpSpPr>
          <p:cNvPr id="4" name="Group 4"/>
          <p:cNvGrpSpPr/>
          <p:nvPr/>
        </p:nvGrpSpPr>
        <p:grpSpPr>
          <a:xfrm>
            <a:off x="11661200" y="5638945"/>
            <a:ext cx="634513" cy="533255"/>
            <a:chOff x="0" y="0"/>
            <a:chExt cx="967140" cy="812800"/>
          </a:xfrm>
        </p:grpSpPr>
        <p:sp>
          <p:nvSpPr>
            <p:cNvPr id="5" name="Freeform 5"/>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145DA0"/>
            </a:solidFill>
          </p:spPr>
          <p:txBody>
            <a:bodyPr/>
            <a:lstStyle/>
            <a:p>
              <a:endParaRPr lang="ja-JP" altLang="en-US" sz="933"/>
            </a:p>
          </p:txBody>
        </p:sp>
        <p:sp>
          <p:nvSpPr>
            <p:cNvPr id="6" name="TextBox 6"/>
            <p:cNvSpPr txBox="1"/>
            <p:nvPr/>
          </p:nvSpPr>
          <p:spPr>
            <a:xfrm>
              <a:off x="0" y="-38100"/>
              <a:ext cx="967140" cy="850900"/>
            </a:xfrm>
            <a:prstGeom prst="rect">
              <a:avLst/>
            </a:prstGeom>
          </p:spPr>
          <p:txBody>
            <a:bodyPr lIns="33867" tIns="33867" rIns="33867" bIns="33867" rtlCol="0" anchor="ctr"/>
            <a:lstStyle/>
            <a:p>
              <a:pPr algn="ctr">
                <a:lnSpc>
                  <a:spcPts val="1773"/>
                </a:lnSpc>
              </a:pPr>
              <a:endParaRPr sz="933"/>
            </a:p>
          </p:txBody>
        </p:sp>
      </p:grpSp>
      <p:grpSp>
        <p:nvGrpSpPr>
          <p:cNvPr id="7" name="Group 7"/>
          <p:cNvGrpSpPr/>
          <p:nvPr/>
        </p:nvGrpSpPr>
        <p:grpSpPr>
          <a:xfrm>
            <a:off x="7932354" y="343529"/>
            <a:ext cx="3861301" cy="134524"/>
            <a:chOff x="0" y="-28575"/>
            <a:chExt cx="7722603" cy="269047"/>
          </a:xfrm>
        </p:grpSpPr>
        <p:grpSp>
          <p:nvGrpSpPr>
            <p:cNvPr id="8" name="Group 8"/>
            <p:cNvGrpSpPr/>
            <p:nvPr/>
          </p:nvGrpSpPr>
          <p:grpSpPr>
            <a:xfrm>
              <a:off x="7192781" y="38548"/>
              <a:ext cx="529822" cy="38662"/>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txBody>
              <a:bodyPr/>
              <a:lstStyle/>
              <a:p>
                <a:endParaRPr lang="ja-JP" altLang="en-US" sz="933"/>
              </a:p>
            </p:txBody>
          </p:sp>
          <p:sp>
            <p:nvSpPr>
              <p:cNvPr id="10" name="TextBox 10"/>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933"/>
              </a:p>
            </p:txBody>
          </p:sp>
        </p:grpSp>
        <p:grpSp>
          <p:nvGrpSpPr>
            <p:cNvPr id="11" name="Group 11"/>
            <p:cNvGrpSpPr/>
            <p:nvPr/>
          </p:nvGrpSpPr>
          <p:grpSpPr>
            <a:xfrm>
              <a:off x="7192781" y="161352"/>
              <a:ext cx="529822" cy="38662"/>
              <a:chOff x="0" y="0"/>
              <a:chExt cx="128243" cy="9358"/>
            </a:xfrm>
          </p:grpSpPr>
          <p:sp>
            <p:nvSpPr>
              <p:cNvPr id="12" name="Freeform 12"/>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txBody>
              <a:bodyPr/>
              <a:lstStyle/>
              <a:p>
                <a:endParaRPr lang="ja-JP" altLang="en-US" sz="933"/>
              </a:p>
            </p:txBody>
          </p:sp>
          <p:sp>
            <p:nvSpPr>
              <p:cNvPr id="13" name="TextBox 13"/>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933"/>
              </a:p>
            </p:txBody>
          </p:sp>
        </p:grpSp>
        <p:sp>
          <p:nvSpPr>
            <p:cNvPr id="14" name="TextBox 14"/>
            <p:cNvSpPr txBox="1"/>
            <p:nvPr/>
          </p:nvSpPr>
          <p:spPr>
            <a:xfrm>
              <a:off x="5389751" y="-28575"/>
              <a:ext cx="1304612" cy="269047"/>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Contact</a:t>
              </a:r>
            </a:p>
          </p:txBody>
        </p:sp>
        <p:sp>
          <p:nvSpPr>
            <p:cNvPr id="15" name="TextBox 15"/>
            <p:cNvSpPr txBox="1"/>
            <p:nvPr/>
          </p:nvSpPr>
          <p:spPr>
            <a:xfrm>
              <a:off x="3315352" y="-28575"/>
              <a:ext cx="1413996" cy="269047"/>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About Us</a:t>
              </a:r>
            </a:p>
          </p:txBody>
        </p:sp>
        <p:sp>
          <p:nvSpPr>
            <p:cNvPr id="16" name="TextBox 16"/>
            <p:cNvSpPr txBox="1"/>
            <p:nvPr/>
          </p:nvSpPr>
          <p:spPr>
            <a:xfrm>
              <a:off x="1674344" y="-28575"/>
              <a:ext cx="980608" cy="269047"/>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Service</a:t>
              </a:r>
            </a:p>
          </p:txBody>
        </p:sp>
        <p:sp>
          <p:nvSpPr>
            <p:cNvPr id="17" name="TextBox 17"/>
            <p:cNvSpPr txBox="1"/>
            <p:nvPr/>
          </p:nvSpPr>
          <p:spPr>
            <a:xfrm>
              <a:off x="0" y="-28575"/>
              <a:ext cx="1079680" cy="269047"/>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Home</a:t>
              </a:r>
            </a:p>
          </p:txBody>
        </p:sp>
      </p:grpSp>
      <p:sp>
        <p:nvSpPr>
          <p:cNvPr id="18" name="TextBox 18"/>
          <p:cNvSpPr txBox="1"/>
          <p:nvPr/>
        </p:nvSpPr>
        <p:spPr>
          <a:xfrm>
            <a:off x="11782920" y="5807126"/>
            <a:ext cx="295165" cy="16979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01</a:t>
            </a:r>
          </a:p>
        </p:txBody>
      </p:sp>
      <p:grpSp>
        <p:nvGrpSpPr>
          <p:cNvPr id="19" name="Group 19"/>
          <p:cNvGrpSpPr/>
          <p:nvPr/>
        </p:nvGrpSpPr>
        <p:grpSpPr>
          <a:xfrm>
            <a:off x="309541" y="333301"/>
            <a:ext cx="1120457" cy="287591"/>
            <a:chOff x="0" y="0"/>
            <a:chExt cx="2240914" cy="575182"/>
          </a:xfrm>
        </p:grpSpPr>
        <p:sp>
          <p:nvSpPr>
            <p:cNvPr id="20" name="TextBox 20"/>
            <p:cNvSpPr txBox="1"/>
            <p:nvPr/>
          </p:nvSpPr>
          <p:spPr>
            <a:xfrm>
              <a:off x="729824" y="20456"/>
              <a:ext cx="1511090" cy="551176"/>
            </a:xfrm>
            <a:prstGeom prst="rect">
              <a:avLst/>
            </a:prstGeom>
          </p:spPr>
          <p:txBody>
            <a:bodyPr lIns="0" tIns="0" rIns="0" bIns="0" rtlCol="0" anchor="t">
              <a:spAutoFit/>
            </a:bodyPr>
            <a:lstStyle/>
            <a:p>
              <a:pPr>
                <a:lnSpc>
                  <a:spcPts val="1120"/>
                </a:lnSpc>
              </a:pPr>
              <a:r>
                <a:rPr lang="en-US" sz="800" b="1">
                  <a:solidFill>
                    <a:srgbClr val="3B3B3B"/>
                  </a:solidFill>
                  <a:latin typeface="Poppins Bold"/>
                  <a:ea typeface="Poppins Bold"/>
                  <a:cs typeface="Poppins Bold"/>
                  <a:sym typeface="Poppins Bold"/>
                </a:rPr>
                <a:t>iProject</a:t>
              </a:r>
            </a:p>
            <a:p>
              <a:pPr>
                <a:lnSpc>
                  <a:spcPts val="1120"/>
                </a:lnSpc>
                <a:spcBef>
                  <a:spcPct val="0"/>
                </a:spcBef>
              </a:pPr>
              <a:r>
                <a:rPr lang="en-US" sz="800" b="1">
                  <a:solidFill>
                    <a:srgbClr val="3B3B3B"/>
                  </a:solidFill>
                  <a:latin typeface="Poppins Bold"/>
                  <a:ea typeface="Poppins Bold"/>
                  <a:cs typeface="Poppins Bold"/>
                  <a:sym typeface="Poppins Bold"/>
                </a:rPr>
                <a:t>Data Science</a:t>
              </a:r>
            </a:p>
          </p:txBody>
        </p:sp>
        <p:sp>
          <p:nvSpPr>
            <p:cNvPr id="21" name="Freeform 21"/>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sz="933"/>
            </a:p>
          </p:txBody>
        </p:sp>
      </p:grpSp>
      <p:grpSp>
        <p:nvGrpSpPr>
          <p:cNvPr id="22" name="Group 22"/>
          <p:cNvGrpSpPr/>
          <p:nvPr/>
        </p:nvGrpSpPr>
        <p:grpSpPr>
          <a:xfrm>
            <a:off x="4873908" y="5072120"/>
            <a:ext cx="325628" cy="32562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txBody>
            <a:bodyPr/>
            <a:lstStyle/>
            <a:p>
              <a:endParaRPr lang="ja-JP" altLang="en-US" sz="933"/>
            </a:p>
          </p:txBody>
        </p:sp>
        <p:sp>
          <p:nvSpPr>
            <p:cNvPr id="24" name="TextBox 24"/>
            <p:cNvSpPr txBox="1"/>
            <p:nvPr/>
          </p:nvSpPr>
          <p:spPr>
            <a:xfrm>
              <a:off x="76200" y="47625"/>
              <a:ext cx="660400" cy="688975"/>
            </a:xfrm>
            <a:prstGeom prst="rect">
              <a:avLst/>
            </a:prstGeom>
          </p:spPr>
          <p:txBody>
            <a:bodyPr lIns="19262" tIns="19262" rIns="19262" bIns="19262" rtlCol="0" anchor="ctr"/>
            <a:lstStyle/>
            <a:p>
              <a:pPr algn="ctr">
                <a:lnSpc>
                  <a:spcPts val="1378"/>
                </a:lnSpc>
              </a:pPr>
              <a:endParaRPr sz="933"/>
            </a:p>
          </p:txBody>
        </p:sp>
      </p:grpSp>
      <p:sp>
        <p:nvSpPr>
          <p:cNvPr id="25" name="Freeform 25"/>
          <p:cNvSpPr/>
          <p:nvPr/>
        </p:nvSpPr>
        <p:spPr>
          <a:xfrm>
            <a:off x="4970193" y="5168405"/>
            <a:ext cx="133058" cy="133058"/>
          </a:xfrm>
          <a:custGeom>
            <a:avLst/>
            <a:gdLst/>
            <a:ahLst/>
            <a:cxnLst/>
            <a:rect l="l" t="t" r="r" b="b"/>
            <a:pathLst>
              <a:path w="199587" h="199587">
                <a:moveTo>
                  <a:pt x="0" y="0"/>
                </a:moveTo>
                <a:lnTo>
                  <a:pt x="199587" y="0"/>
                </a:lnTo>
                <a:lnTo>
                  <a:pt x="199587" y="199588"/>
                </a:lnTo>
                <a:lnTo>
                  <a:pt x="0" y="1995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sz="933"/>
          </a:p>
        </p:txBody>
      </p:sp>
      <p:grpSp>
        <p:nvGrpSpPr>
          <p:cNvPr id="26" name="Group 26"/>
          <p:cNvGrpSpPr/>
          <p:nvPr/>
        </p:nvGrpSpPr>
        <p:grpSpPr>
          <a:xfrm>
            <a:off x="1546662" y="-1120339"/>
            <a:ext cx="9098677" cy="90986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ECEC">
                <a:alpha val="49804"/>
              </a:srgbClr>
            </a:solidFill>
          </p:spPr>
          <p:txBody>
            <a:bodyPr/>
            <a:lstStyle/>
            <a:p>
              <a:endParaRPr lang="ja-JP" altLang="en-US" sz="933"/>
            </a:p>
          </p:txBody>
        </p:sp>
        <p:sp>
          <p:nvSpPr>
            <p:cNvPr id="28" name="TextBox 28"/>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933"/>
            </a:p>
          </p:txBody>
        </p:sp>
      </p:grpSp>
      <p:grpSp>
        <p:nvGrpSpPr>
          <p:cNvPr id="29" name="Group 29"/>
          <p:cNvGrpSpPr/>
          <p:nvPr/>
        </p:nvGrpSpPr>
        <p:grpSpPr>
          <a:xfrm>
            <a:off x="2244921" y="-422079"/>
            <a:ext cx="7702158" cy="770215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74902"/>
              </a:srgbClr>
            </a:solidFill>
          </p:spPr>
          <p:txBody>
            <a:bodyPr/>
            <a:lstStyle/>
            <a:p>
              <a:endParaRPr lang="ja-JP" altLang="en-US" sz="933"/>
            </a:p>
          </p:txBody>
        </p:sp>
        <p:sp>
          <p:nvSpPr>
            <p:cNvPr id="31" name="TextBox 31"/>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933"/>
            </a:p>
          </p:txBody>
        </p:sp>
      </p:grpSp>
      <p:grpSp>
        <p:nvGrpSpPr>
          <p:cNvPr id="32" name="Group 32"/>
          <p:cNvGrpSpPr/>
          <p:nvPr/>
        </p:nvGrpSpPr>
        <p:grpSpPr>
          <a:xfrm>
            <a:off x="2003273" y="1879022"/>
            <a:ext cx="8185455" cy="3487553"/>
            <a:chOff x="0" y="-95250"/>
            <a:chExt cx="16370910" cy="6975106"/>
          </a:xfrm>
        </p:grpSpPr>
        <p:sp>
          <p:nvSpPr>
            <p:cNvPr id="33" name="TextBox 33"/>
            <p:cNvSpPr txBox="1"/>
            <p:nvPr/>
          </p:nvSpPr>
          <p:spPr>
            <a:xfrm>
              <a:off x="0" y="1302328"/>
              <a:ext cx="16370910" cy="2410916"/>
            </a:xfrm>
            <a:prstGeom prst="rect">
              <a:avLst/>
            </a:prstGeom>
          </p:spPr>
          <p:txBody>
            <a:bodyPr lIns="0" tIns="0" rIns="0" bIns="0" rtlCol="0" anchor="t">
              <a:spAutoFit/>
            </a:bodyPr>
            <a:lstStyle/>
            <a:p>
              <a:pPr algn="ctr">
                <a:lnSpc>
                  <a:spcPts val="4734"/>
                </a:lnSpc>
              </a:pPr>
              <a:r>
                <a:rPr lang="en-US" sz="4508" b="1">
                  <a:solidFill>
                    <a:srgbClr val="145DA0"/>
                  </a:solidFill>
                  <a:latin typeface="Helios Bold"/>
                  <a:ea typeface="Helios Bold"/>
                  <a:cs typeface="Helios Bold"/>
                  <a:sym typeface="Helios Bold"/>
                </a:rPr>
                <a:t>Bukit Vista Hotel with Machine Learning</a:t>
              </a:r>
            </a:p>
          </p:txBody>
        </p:sp>
        <p:sp>
          <p:nvSpPr>
            <p:cNvPr id="34" name="TextBox 34"/>
            <p:cNvSpPr txBox="1"/>
            <p:nvPr/>
          </p:nvSpPr>
          <p:spPr>
            <a:xfrm>
              <a:off x="1890440" y="4147436"/>
              <a:ext cx="12590032" cy="1269066"/>
            </a:xfrm>
            <a:prstGeom prst="rect">
              <a:avLst/>
            </a:prstGeom>
          </p:spPr>
          <p:txBody>
            <a:bodyPr lIns="0" tIns="0" rIns="0" bIns="0" rtlCol="0" anchor="t">
              <a:spAutoFit/>
            </a:bodyPr>
            <a:lstStyle/>
            <a:p>
              <a:pPr algn="ctr">
                <a:lnSpc>
                  <a:spcPts val="1679"/>
                </a:lnSpc>
                <a:spcBef>
                  <a:spcPct val="0"/>
                </a:spcBef>
              </a:pPr>
              <a:r>
                <a:rPr lang="en-US" sz="1199">
                  <a:solidFill>
                    <a:srgbClr val="545454"/>
                  </a:solidFill>
                  <a:latin typeface="Helios"/>
                  <a:ea typeface="Helios"/>
                  <a:cs typeface="Helios"/>
                  <a:sym typeface="Helios"/>
                </a:rPr>
                <a:t>Built a machine learning model that enables early identification of high-risk bookings, helping hotels implement more measured overbooking strategies, smarter inventory management, and data-driven decisions to effectively reduce cancellation risks.</a:t>
              </a:r>
            </a:p>
          </p:txBody>
        </p:sp>
        <p:sp>
          <p:nvSpPr>
            <p:cNvPr id="35" name="TextBox 35"/>
            <p:cNvSpPr txBox="1"/>
            <p:nvPr/>
          </p:nvSpPr>
          <p:spPr>
            <a:xfrm>
              <a:off x="1352804" y="-95250"/>
              <a:ext cx="13665306" cy="1028744"/>
            </a:xfrm>
            <a:prstGeom prst="rect">
              <a:avLst/>
            </a:prstGeom>
          </p:spPr>
          <p:txBody>
            <a:bodyPr lIns="0" tIns="0" rIns="0" bIns="0" rtlCol="0" anchor="t">
              <a:spAutoFit/>
            </a:bodyPr>
            <a:lstStyle/>
            <a:p>
              <a:pPr lvl="1" algn="ctr">
                <a:lnSpc>
                  <a:spcPts val="4374"/>
                </a:lnSpc>
                <a:spcBef>
                  <a:spcPct val="0"/>
                </a:spcBef>
              </a:pPr>
              <a:r>
                <a:rPr lang="en-US" sz="3124" b="1">
                  <a:solidFill>
                    <a:srgbClr val="3B3B3B"/>
                  </a:solidFill>
                  <a:latin typeface="Klein Bold"/>
                  <a:ea typeface="Klein Bold"/>
                  <a:cs typeface="Klein Bold"/>
                  <a:sym typeface="Klein Bold"/>
                </a:rPr>
                <a:t>Price Prediction</a:t>
              </a:r>
            </a:p>
          </p:txBody>
        </p:sp>
        <p:grpSp>
          <p:nvGrpSpPr>
            <p:cNvPr id="36" name="Group 36"/>
            <p:cNvGrpSpPr/>
            <p:nvPr/>
          </p:nvGrpSpPr>
          <p:grpSpPr>
            <a:xfrm>
              <a:off x="6544755" y="6208280"/>
              <a:ext cx="4084884" cy="671576"/>
              <a:chOff x="0" y="0"/>
              <a:chExt cx="806891" cy="132657"/>
            </a:xfrm>
          </p:grpSpPr>
          <p:sp>
            <p:nvSpPr>
              <p:cNvPr id="37" name="Freeform 37"/>
              <p:cNvSpPr/>
              <p:nvPr/>
            </p:nvSpPr>
            <p:spPr>
              <a:xfrm>
                <a:off x="0" y="0"/>
                <a:ext cx="806891" cy="132657"/>
              </a:xfrm>
              <a:custGeom>
                <a:avLst/>
                <a:gdLst/>
                <a:ahLst/>
                <a:cxnLst/>
                <a:rect l="l" t="t" r="r" b="b"/>
                <a:pathLst>
                  <a:path w="806891" h="132657">
                    <a:moveTo>
                      <a:pt x="66328" y="0"/>
                    </a:moveTo>
                    <a:lnTo>
                      <a:pt x="740562" y="0"/>
                    </a:lnTo>
                    <a:cubicBezTo>
                      <a:pt x="758154" y="0"/>
                      <a:pt x="775025" y="6988"/>
                      <a:pt x="787464" y="19427"/>
                    </a:cubicBezTo>
                    <a:cubicBezTo>
                      <a:pt x="799903" y="31866"/>
                      <a:pt x="806891" y="48737"/>
                      <a:pt x="806891" y="66328"/>
                    </a:cubicBezTo>
                    <a:lnTo>
                      <a:pt x="806891" y="66328"/>
                    </a:lnTo>
                    <a:cubicBezTo>
                      <a:pt x="806891" y="83920"/>
                      <a:pt x="799903" y="100791"/>
                      <a:pt x="787464" y="113230"/>
                    </a:cubicBezTo>
                    <a:cubicBezTo>
                      <a:pt x="775025" y="125669"/>
                      <a:pt x="758154" y="132657"/>
                      <a:pt x="740562" y="132657"/>
                    </a:cubicBezTo>
                    <a:lnTo>
                      <a:pt x="66328" y="132657"/>
                    </a:lnTo>
                    <a:cubicBezTo>
                      <a:pt x="48737" y="132657"/>
                      <a:pt x="31866" y="125669"/>
                      <a:pt x="19427" y="113230"/>
                    </a:cubicBezTo>
                    <a:cubicBezTo>
                      <a:pt x="6988" y="100791"/>
                      <a:pt x="0" y="83920"/>
                      <a:pt x="0" y="66328"/>
                    </a:cubicBezTo>
                    <a:lnTo>
                      <a:pt x="0" y="66328"/>
                    </a:lnTo>
                    <a:cubicBezTo>
                      <a:pt x="0" y="48737"/>
                      <a:pt x="6988" y="31866"/>
                      <a:pt x="19427" y="19427"/>
                    </a:cubicBezTo>
                    <a:cubicBezTo>
                      <a:pt x="31866" y="6988"/>
                      <a:pt x="48737" y="0"/>
                      <a:pt x="66328" y="0"/>
                    </a:cubicBezTo>
                    <a:close/>
                  </a:path>
                </a:pathLst>
              </a:custGeom>
              <a:solidFill>
                <a:srgbClr val="F4F4F4"/>
              </a:solidFill>
              <a:ln cap="rnd">
                <a:noFill/>
                <a:prstDash val="solid"/>
                <a:round/>
              </a:ln>
            </p:spPr>
            <p:txBody>
              <a:bodyPr/>
              <a:lstStyle/>
              <a:p>
                <a:endParaRPr lang="ja-JP" altLang="en-US" sz="933"/>
              </a:p>
            </p:txBody>
          </p:sp>
          <p:sp>
            <p:nvSpPr>
              <p:cNvPr id="38" name="TextBox 38"/>
              <p:cNvSpPr txBox="1"/>
              <p:nvPr/>
            </p:nvSpPr>
            <p:spPr>
              <a:xfrm>
                <a:off x="0" y="-47625"/>
                <a:ext cx="806891" cy="180282"/>
              </a:xfrm>
              <a:prstGeom prst="rect">
                <a:avLst/>
              </a:prstGeom>
            </p:spPr>
            <p:txBody>
              <a:bodyPr lIns="84667" tIns="84667" rIns="84667" bIns="84667" rtlCol="0" anchor="ctr"/>
              <a:lstStyle/>
              <a:p>
                <a:pPr algn="ctr">
                  <a:lnSpc>
                    <a:spcPts val="1400"/>
                  </a:lnSpc>
                </a:pPr>
                <a:r>
                  <a:rPr lang="en-US" sz="1000" u="sng">
                    <a:solidFill>
                      <a:srgbClr val="2A2E3A"/>
                    </a:solidFill>
                    <a:latin typeface="Telegraf"/>
                    <a:ea typeface="Telegraf"/>
                    <a:cs typeface="Telegraf"/>
                    <a:sym typeface="Telegraf"/>
                    <a:hlinkClick r:id="rId7" tooltip="https://bit.ly/i-Portofolio"/>
                  </a:rPr>
                  <a:t>Explore My Other Projects</a:t>
                </a:r>
              </a:p>
            </p:txBody>
          </p:sp>
        </p:grpSp>
      </p:gr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28745" y="377089"/>
            <a:ext cx="264911" cy="19331"/>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txBody>
            <a:bodyPr/>
            <a:lstStyle/>
            <a:p>
              <a:endParaRPr lang="ja-JP" altLang="en-US" sz="933"/>
            </a:p>
          </p:txBody>
        </p:sp>
        <p:sp>
          <p:nvSpPr>
            <p:cNvPr id="4" name="TextBox 4"/>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933"/>
            </a:p>
          </p:txBody>
        </p:sp>
      </p:grpSp>
      <p:grpSp>
        <p:nvGrpSpPr>
          <p:cNvPr id="5" name="Group 5"/>
          <p:cNvGrpSpPr/>
          <p:nvPr/>
        </p:nvGrpSpPr>
        <p:grpSpPr>
          <a:xfrm>
            <a:off x="11528745" y="438491"/>
            <a:ext cx="264911" cy="19331"/>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txBody>
            <a:bodyPr/>
            <a:lstStyle/>
            <a:p>
              <a:endParaRPr lang="ja-JP" altLang="en-US" sz="933"/>
            </a:p>
          </p:txBody>
        </p:sp>
        <p:sp>
          <p:nvSpPr>
            <p:cNvPr id="7" name="TextBox 7"/>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933"/>
            </a:p>
          </p:txBody>
        </p:sp>
      </p:grpSp>
      <p:sp>
        <p:nvSpPr>
          <p:cNvPr id="11" name="Freeform 11"/>
          <p:cNvSpPr/>
          <p:nvPr/>
        </p:nvSpPr>
        <p:spPr>
          <a:xfrm>
            <a:off x="755410" y="4102280"/>
            <a:ext cx="1564239" cy="1564239"/>
          </a:xfrm>
          <a:custGeom>
            <a:avLst/>
            <a:gdLst/>
            <a:ahLst/>
            <a:cxnLst/>
            <a:rect l="l" t="t" r="r" b="b"/>
            <a:pathLst>
              <a:path w="2346358" h="2346358">
                <a:moveTo>
                  <a:pt x="0" y="0"/>
                </a:moveTo>
                <a:lnTo>
                  <a:pt x="2346358" y="0"/>
                </a:lnTo>
                <a:lnTo>
                  <a:pt x="2346358" y="2346358"/>
                </a:lnTo>
                <a:lnTo>
                  <a:pt x="0" y="2346358"/>
                </a:lnTo>
                <a:lnTo>
                  <a:pt x="0" y="0"/>
                </a:lnTo>
                <a:close/>
              </a:path>
            </a:pathLst>
          </a:custGeom>
          <a:blipFill>
            <a:blip r:embed="rId2"/>
            <a:stretch>
              <a:fillRect/>
            </a:stretch>
          </a:blipFill>
        </p:spPr>
        <p:txBody>
          <a:bodyPr/>
          <a:lstStyle/>
          <a:p>
            <a:endParaRPr lang="ja-JP" altLang="en-US" sz="933"/>
          </a:p>
        </p:txBody>
      </p:sp>
      <p:sp>
        <p:nvSpPr>
          <p:cNvPr id="12" name="Freeform 12"/>
          <p:cNvSpPr/>
          <p:nvPr/>
        </p:nvSpPr>
        <p:spPr>
          <a:xfrm>
            <a:off x="3490755" y="4082313"/>
            <a:ext cx="1564351" cy="1564351"/>
          </a:xfrm>
          <a:custGeom>
            <a:avLst/>
            <a:gdLst/>
            <a:ahLst/>
            <a:cxnLst/>
            <a:rect l="l" t="t" r="r" b="b"/>
            <a:pathLst>
              <a:path w="2346527" h="2346527">
                <a:moveTo>
                  <a:pt x="0" y="0"/>
                </a:moveTo>
                <a:lnTo>
                  <a:pt x="2346527" y="0"/>
                </a:lnTo>
                <a:lnTo>
                  <a:pt x="2346527" y="2346527"/>
                </a:lnTo>
                <a:lnTo>
                  <a:pt x="0" y="2346527"/>
                </a:lnTo>
                <a:lnTo>
                  <a:pt x="0" y="0"/>
                </a:lnTo>
                <a:close/>
              </a:path>
            </a:pathLst>
          </a:custGeom>
          <a:blipFill>
            <a:blip r:embed="rId3"/>
            <a:stretch>
              <a:fillRect/>
            </a:stretch>
          </a:blipFill>
        </p:spPr>
        <p:txBody>
          <a:bodyPr/>
          <a:lstStyle/>
          <a:p>
            <a:endParaRPr lang="ja-JP" altLang="en-US" sz="933"/>
          </a:p>
        </p:txBody>
      </p:sp>
      <p:sp>
        <p:nvSpPr>
          <p:cNvPr id="13" name="Freeform 13"/>
          <p:cNvSpPr/>
          <p:nvPr/>
        </p:nvSpPr>
        <p:spPr>
          <a:xfrm>
            <a:off x="7747683" y="4301029"/>
            <a:ext cx="1564351" cy="1564351"/>
          </a:xfrm>
          <a:custGeom>
            <a:avLst/>
            <a:gdLst/>
            <a:ahLst/>
            <a:cxnLst/>
            <a:rect l="l" t="t" r="r" b="b"/>
            <a:pathLst>
              <a:path w="2346527" h="2346527">
                <a:moveTo>
                  <a:pt x="0" y="0"/>
                </a:moveTo>
                <a:lnTo>
                  <a:pt x="2346527" y="0"/>
                </a:lnTo>
                <a:lnTo>
                  <a:pt x="2346527" y="2346527"/>
                </a:lnTo>
                <a:lnTo>
                  <a:pt x="0" y="2346527"/>
                </a:lnTo>
                <a:lnTo>
                  <a:pt x="0" y="0"/>
                </a:lnTo>
                <a:close/>
              </a:path>
            </a:pathLst>
          </a:custGeom>
          <a:blipFill>
            <a:blip r:embed="rId4"/>
            <a:stretch>
              <a:fillRect/>
            </a:stretch>
          </a:blipFill>
        </p:spPr>
        <p:txBody>
          <a:bodyPr/>
          <a:lstStyle/>
          <a:p>
            <a:endParaRPr lang="ja-JP" altLang="en-US" sz="933"/>
          </a:p>
        </p:txBody>
      </p:sp>
      <p:sp>
        <p:nvSpPr>
          <p:cNvPr id="14" name="Freeform 14"/>
          <p:cNvSpPr/>
          <p:nvPr/>
        </p:nvSpPr>
        <p:spPr>
          <a:xfrm>
            <a:off x="5621187" y="1814253"/>
            <a:ext cx="1564351" cy="1564351"/>
          </a:xfrm>
          <a:custGeom>
            <a:avLst/>
            <a:gdLst/>
            <a:ahLst/>
            <a:cxnLst/>
            <a:rect l="l" t="t" r="r" b="b"/>
            <a:pathLst>
              <a:path w="2346527" h="2346527">
                <a:moveTo>
                  <a:pt x="0" y="0"/>
                </a:moveTo>
                <a:lnTo>
                  <a:pt x="2346527" y="0"/>
                </a:lnTo>
                <a:lnTo>
                  <a:pt x="2346527" y="2346527"/>
                </a:lnTo>
                <a:lnTo>
                  <a:pt x="0" y="2346527"/>
                </a:lnTo>
                <a:lnTo>
                  <a:pt x="0" y="0"/>
                </a:lnTo>
                <a:close/>
              </a:path>
            </a:pathLst>
          </a:custGeom>
          <a:blipFill>
            <a:blip r:embed="rId2"/>
            <a:stretch>
              <a:fillRect/>
            </a:stretch>
          </a:blipFill>
        </p:spPr>
        <p:txBody>
          <a:bodyPr/>
          <a:lstStyle/>
          <a:p>
            <a:endParaRPr lang="ja-JP" altLang="en-US" sz="933"/>
          </a:p>
        </p:txBody>
      </p:sp>
      <p:sp>
        <p:nvSpPr>
          <p:cNvPr id="16" name="Freeform 16"/>
          <p:cNvSpPr/>
          <p:nvPr/>
        </p:nvSpPr>
        <p:spPr>
          <a:xfrm>
            <a:off x="10096849" y="4189538"/>
            <a:ext cx="1564351" cy="1564351"/>
          </a:xfrm>
          <a:custGeom>
            <a:avLst/>
            <a:gdLst/>
            <a:ahLst/>
            <a:cxnLst/>
            <a:rect l="l" t="t" r="r" b="b"/>
            <a:pathLst>
              <a:path w="2346527" h="2346527">
                <a:moveTo>
                  <a:pt x="0" y="0"/>
                </a:moveTo>
                <a:lnTo>
                  <a:pt x="2346527" y="0"/>
                </a:lnTo>
                <a:lnTo>
                  <a:pt x="2346527" y="2346527"/>
                </a:lnTo>
                <a:lnTo>
                  <a:pt x="0" y="2346527"/>
                </a:lnTo>
                <a:lnTo>
                  <a:pt x="0" y="0"/>
                </a:lnTo>
                <a:close/>
              </a:path>
            </a:pathLst>
          </a:custGeom>
          <a:blipFill>
            <a:blip r:embed="rId3"/>
            <a:stretch>
              <a:fillRect/>
            </a:stretch>
          </a:blipFill>
        </p:spPr>
        <p:txBody>
          <a:bodyPr/>
          <a:lstStyle/>
          <a:p>
            <a:endParaRPr lang="ja-JP" altLang="en-US" sz="933"/>
          </a:p>
        </p:txBody>
      </p:sp>
      <p:sp>
        <p:nvSpPr>
          <p:cNvPr id="17" name="TextBox 17"/>
          <p:cNvSpPr txBox="1"/>
          <p:nvPr/>
        </p:nvSpPr>
        <p:spPr>
          <a:xfrm>
            <a:off x="1341660" y="4677551"/>
            <a:ext cx="423272" cy="467500"/>
          </a:xfrm>
          <a:prstGeom prst="rect">
            <a:avLst/>
          </a:prstGeom>
        </p:spPr>
        <p:txBody>
          <a:bodyPr wrap="square" lIns="0" tIns="0" rIns="0" bIns="0" rtlCol="0" anchor="t">
            <a:spAutoFit/>
          </a:bodyPr>
          <a:lstStyle/>
          <a:p>
            <a:pPr algn="ctr">
              <a:lnSpc>
                <a:spcPts val="3972"/>
              </a:lnSpc>
              <a:spcBef>
                <a:spcPct val="0"/>
              </a:spcBef>
            </a:pPr>
            <a:r>
              <a:rPr lang="en-US" sz="2837">
                <a:solidFill>
                  <a:srgbClr val="FFFFFF"/>
                </a:solidFill>
                <a:latin typeface="Inter"/>
                <a:ea typeface="Inter"/>
                <a:cs typeface="Inter"/>
                <a:sym typeface="Inter"/>
              </a:rPr>
              <a:t>01</a:t>
            </a:r>
          </a:p>
        </p:txBody>
      </p:sp>
      <p:sp>
        <p:nvSpPr>
          <p:cNvPr id="19" name="TextBox 19"/>
          <p:cNvSpPr txBox="1"/>
          <p:nvPr/>
        </p:nvSpPr>
        <p:spPr>
          <a:xfrm>
            <a:off x="4031877" y="4694158"/>
            <a:ext cx="454527" cy="467564"/>
          </a:xfrm>
          <a:prstGeom prst="rect">
            <a:avLst/>
          </a:prstGeom>
        </p:spPr>
        <p:txBody>
          <a:bodyPr lIns="0" tIns="0" rIns="0" bIns="0" rtlCol="0" anchor="t">
            <a:spAutoFit/>
          </a:bodyPr>
          <a:lstStyle/>
          <a:p>
            <a:pPr algn="ctr">
              <a:lnSpc>
                <a:spcPts val="3972"/>
              </a:lnSpc>
              <a:spcBef>
                <a:spcPct val="0"/>
              </a:spcBef>
            </a:pPr>
            <a:r>
              <a:rPr lang="en-US" sz="2837">
                <a:solidFill>
                  <a:srgbClr val="FFFFFF"/>
                </a:solidFill>
                <a:latin typeface="Inter"/>
                <a:ea typeface="Inter"/>
                <a:cs typeface="Inter"/>
                <a:sym typeface="Inter"/>
              </a:rPr>
              <a:t>02</a:t>
            </a:r>
          </a:p>
        </p:txBody>
      </p:sp>
      <p:sp>
        <p:nvSpPr>
          <p:cNvPr id="20" name="TextBox 20"/>
          <p:cNvSpPr txBox="1"/>
          <p:nvPr/>
        </p:nvSpPr>
        <p:spPr>
          <a:xfrm>
            <a:off x="6185118" y="2340749"/>
            <a:ext cx="456575" cy="467564"/>
          </a:xfrm>
          <a:prstGeom prst="rect">
            <a:avLst/>
          </a:prstGeom>
        </p:spPr>
        <p:txBody>
          <a:bodyPr lIns="0" tIns="0" rIns="0" bIns="0" rtlCol="0" anchor="t">
            <a:spAutoFit/>
          </a:bodyPr>
          <a:lstStyle/>
          <a:p>
            <a:pPr algn="ctr">
              <a:lnSpc>
                <a:spcPts val="3972"/>
              </a:lnSpc>
              <a:spcBef>
                <a:spcPct val="0"/>
              </a:spcBef>
            </a:pPr>
            <a:r>
              <a:rPr lang="en-US" sz="2837">
                <a:solidFill>
                  <a:srgbClr val="FFFFFF"/>
                </a:solidFill>
                <a:latin typeface="Inter"/>
                <a:ea typeface="Inter"/>
                <a:cs typeface="Inter"/>
                <a:sym typeface="Inter"/>
              </a:rPr>
              <a:t>03</a:t>
            </a:r>
          </a:p>
        </p:txBody>
      </p:sp>
      <p:sp>
        <p:nvSpPr>
          <p:cNvPr id="21" name="TextBox 21"/>
          <p:cNvSpPr txBox="1"/>
          <p:nvPr/>
        </p:nvSpPr>
        <p:spPr>
          <a:xfrm>
            <a:off x="8276376" y="4714634"/>
            <a:ext cx="587408" cy="467500"/>
          </a:xfrm>
          <a:prstGeom prst="rect">
            <a:avLst/>
          </a:prstGeom>
        </p:spPr>
        <p:txBody>
          <a:bodyPr wrap="square" lIns="0" tIns="0" rIns="0" bIns="0" rtlCol="0" anchor="t">
            <a:spAutoFit/>
          </a:bodyPr>
          <a:lstStyle/>
          <a:p>
            <a:pPr algn="ctr">
              <a:lnSpc>
                <a:spcPts val="3972"/>
              </a:lnSpc>
              <a:spcBef>
                <a:spcPct val="0"/>
              </a:spcBef>
            </a:pPr>
            <a:r>
              <a:rPr lang="en-US" sz="2837">
                <a:solidFill>
                  <a:srgbClr val="FFFFFF"/>
                </a:solidFill>
                <a:latin typeface="Inter"/>
                <a:ea typeface="Inter"/>
                <a:cs typeface="Inter"/>
                <a:sym typeface="Inter"/>
              </a:rPr>
              <a:t>04</a:t>
            </a:r>
          </a:p>
        </p:txBody>
      </p:sp>
      <p:sp>
        <p:nvSpPr>
          <p:cNvPr id="22" name="TextBox 22"/>
          <p:cNvSpPr txBox="1"/>
          <p:nvPr/>
        </p:nvSpPr>
        <p:spPr>
          <a:xfrm>
            <a:off x="10671327" y="4781705"/>
            <a:ext cx="449921" cy="467564"/>
          </a:xfrm>
          <a:prstGeom prst="rect">
            <a:avLst/>
          </a:prstGeom>
        </p:spPr>
        <p:txBody>
          <a:bodyPr lIns="0" tIns="0" rIns="0" bIns="0" rtlCol="0" anchor="t">
            <a:spAutoFit/>
          </a:bodyPr>
          <a:lstStyle/>
          <a:p>
            <a:pPr algn="ctr">
              <a:lnSpc>
                <a:spcPts val="3972"/>
              </a:lnSpc>
              <a:spcBef>
                <a:spcPct val="0"/>
              </a:spcBef>
            </a:pPr>
            <a:r>
              <a:rPr lang="en-US" sz="2837">
                <a:solidFill>
                  <a:srgbClr val="FFFFFF"/>
                </a:solidFill>
                <a:latin typeface="Inter"/>
                <a:ea typeface="Inter"/>
                <a:cs typeface="Inter"/>
                <a:sym typeface="Inter"/>
              </a:rPr>
              <a:t>05</a:t>
            </a:r>
          </a:p>
        </p:txBody>
      </p:sp>
      <p:grpSp>
        <p:nvGrpSpPr>
          <p:cNvPr id="23" name="Group 23"/>
          <p:cNvGrpSpPr/>
          <p:nvPr/>
        </p:nvGrpSpPr>
        <p:grpSpPr>
          <a:xfrm>
            <a:off x="685800" y="1457863"/>
            <a:ext cx="2004866" cy="1562640"/>
            <a:chOff x="0" y="0"/>
            <a:chExt cx="789578" cy="615416"/>
          </a:xfrm>
        </p:grpSpPr>
        <p:sp>
          <p:nvSpPr>
            <p:cNvPr id="24" name="Freeform 24"/>
            <p:cNvSpPr/>
            <p:nvPr/>
          </p:nvSpPr>
          <p:spPr>
            <a:xfrm>
              <a:off x="0" y="0"/>
              <a:ext cx="789578" cy="615416"/>
            </a:xfrm>
            <a:custGeom>
              <a:avLst/>
              <a:gdLst/>
              <a:ahLst/>
              <a:cxnLst/>
              <a:rect l="l" t="t" r="r" b="b"/>
              <a:pathLst>
                <a:path w="789578" h="615416">
                  <a:moveTo>
                    <a:pt x="43764" y="0"/>
                  </a:moveTo>
                  <a:lnTo>
                    <a:pt x="745814" y="0"/>
                  </a:lnTo>
                  <a:cubicBezTo>
                    <a:pt x="757421" y="0"/>
                    <a:pt x="768553" y="4611"/>
                    <a:pt x="776760" y="12818"/>
                  </a:cubicBezTo>
                  <a:cubicBezTo>
                    <a:pt x="784967" y="21026"/>
                    <a:pt x="789578" y="32157"/>
                    <a:pt x="789578" y="43764"/>
                  </a:cubicBezTo>
                  <a:lnTo>
                    <a:pt x="789578" y="571652"/>
                  </a:lnTo>
                  <a:cubicBezTo>
                    <a:pt x="789578" y="583259"/>
                    <a:pt x="784967" y="594390"/>
                    <a:pt x="776760" y="602598"/>
                  </a:cubicBezTo>
                  <a:cubicBezTo>
                    <a:pt x="768553" y="610805"/>
                    <a:pt x="757421" y="615416"/>
                    <a:pt x="745814" y="615416"/>
                  </a:cubicBezTo>
                  <a:lnTo>
                    <a:pt x="43764" y="615416"/>
                  </a:lnTo>
                  <a:cubicBezTo>
                    <a:pt x="32157" y="615416"/>
                    <a:pt x="21026" y="610805"/>
                    <a:pt x="12818" y="602598"/>
                  </a:cubicBezTo>
                  <a:cubicBezTo>
                    <a:pt x="4611" y="594390"/>
                    <a:pt x="0" y="583259"/>
                    <a:pt x="0" y="571652"/>
                  </a:cubicBezTo>
                  <a:lnTo>
                    <a:pt x="0" y="43764"/>
                  </a:lnTo>
                  <a:cubicBezTo>
                    <a:pt x="0" y="32157"/>
                    <a:pt x="4611" y="21026"/>
                    <a:pt x="12818" y="12818"/>
                  </a:cubicBezTo>
                  <a:cubicBezTo>
                    <a:pt x="21026" y="4611"/>
                    <a:pt x="32157" y="0"/>
                    <a:pt x="43764" y="0"/>
                  </a:cubicBezTo>
                  <a:close/>
                </a:path>
              </a:pathLst>
            </a:custGeom>
            <a:solidFill>
              <a:srgbClr val="000000">
                <a:alpha val="0"/>
              </a:srgbClr>
            </a:solidFill>
            <a:ln w="28575" cap="sq">
              <a:solidFill>
                <a:srgbClr val="000000">
                  <a:alpha val="80000"/>
                </a:srgbClr>
              </a:solidFill>
              <a:prstDash val="dash"/>
              <a:miter/>
            </a:ln>
          </p:spPr>
          <p:txBody>
            <a:bodyPr/>
            <a:lstStyle/>
            <a:p>
              <a:endParaRPr lang="ja-JP" altLang="en-US" sz="933"/>
            </a:p>
          </p:txBody>
        </p:sp>
        <p:sp>
          <p:nvSpPr>
            <p:cNvPr id="25" name="TextBox 25"/>
            <p:cNvSpPr txBox="1"/>
            <p:nvPr/>
          </p:nvSpPr>
          <p:spPr>
            <a:xfrm>
              <a:off x="0" y="-38100"/>
              <a:ext cx="789578" cy="653516"/>
            </a:xfrm>
            <a:prstGeom prst="rect">
              <a:avLst/>
            </a:prstGeom>
          </p:spPr>
          <p:txBody>
            <a:bodyPr lIns="33973" tIns="33973" rIns="33973" bIns="33973" rtlCol="0" anchor="ctr"/>
            <a:lstStyle/>
            <a:p>
              <a:pPr algn="ctr">
                <a:lnSpc>
                  <a:spcPts val="1773"/>
                </a:lnSpc>
              </a:pPr>
              <a:r>
                <a:rPr lang="en-US" sz="1266" b="1">
                  <a:solidFill>
                    <a:srgbClr val="000000">
                      <a:alpha val="80000"/>
                    </a:srgbClr>
                  </a:solidFill>
                  <a:latin typeface="Canva Sans Bold"/>
                  <a:ea typeface="Canva Sans Bold"/>
                  <a:cs typeface="Canva Sans Bold"/>
                  <a:sym typeface="Canva Sans Bold"/>
                </a:rPr>
                <a:t>Business </a:t>
              </a:r>
            </a:p>
            <a:p>
              <a:pPr algn="ctr">
                <a:lnSpc>
                  <a:spcPts val="1773"/>
                </a:lnSpc>
              </a:pPr>
              <a:r>
                <a:rPr lang="en-US" sz="1266" b="1">
                  <a:solidFill>
                    <a:srgbClr val="000000">
                      <a:alpha val="80000"/>
                    </a:srgbClr>
                  </a:solidFill>
                  <a:latin typeface="Canva Sans Bold"/>
                  <a:ea typeface="Canva Sans Bold"/>
                  <a:cs typeface="Canva Sans Bold"/>
                  <a:sym typeface="Canva Sans Bold"/>
                </a:rPr>
                <a:t>Understanding</a:t>
              </a:r>
            </a:p>
            <a:p>
              <a:pPr algn="ctr">
                <a:lnSpc>
                  <a:spcPts val="1773"/>
                </a:lnSpc>
              </a:pPr>
              <a:endParaRPr lang="en-US" sz="1266" b="1">
                <a:solidFill>
                  <a:srgbClr val="000000">
                    <a:alpha val="80000"/>
                  </a:srgbClr>
                </a:solidFill>
                <a:latin typeface="Canva Sans Bold"/>
                <a:ea typeface="Canva Sans Bold"/>
                <a:cs typeface="Canva Sans Bold"/>
                <a:sym typeface="Canva Sans Bold"/>
              </a:endParaRPr>
            </a:p>
            <a:p>
              <a:pPr algn="ctr">
                <a:lnSpc>
                  <a:spcPts val="1773"/>
                </a:lnSpc>
              </a:pPr>
              <a:r>
                <a:rPr lang="en-US" sz="1266">
                  <a:solidFill>
                    <a:srgbClr val="000000">
                      <a:alpha val="80000"/>
                    </a:srgbClr>
                  </a:solidFill>
                  <a:latin typeface="Canva Sans"/>
                  <a:ea typeface="Canva Sans"/>
                  <a:cs typeface="Canva Sans"/>
                  <a:sym typeface="Canva Sans"/>
                </a:rPr>
                <a:t>Identifikasi masalah bisnis dan tujuan proyek</a:t>
              </a:r>
            </a:p>
          </p:txBody>
        </p:sp>
      </p:grpSp>
      <p:grpSp>
        <p:nvGrpSpPr>
          <p:cNvPr id="29" name="Group 29"/>
          <p:cNvGrpSpPr/>
          <p:nvPr/>
        </p:nvGrpSpPr>
        <p:grpSpPr>
          <a:xfrm>
            <a:off x="4949760" y="5161358"/>
            <a:ext cx="2428502" cy="1442338"/>
            <a:chOff x="0" y="-63148"/>
            <a:chExt cx="794737" cy="728187"/>
          </a:xfrm>
        </p:grpSpPr>
        <p:sp>
          <p:nvSpPr>
            <p:cNvPr id="30" name="Freeform 30"/>
            <p:cNvSpPr/>
            <p:nvPr/>
          </p:nvSpPr>
          <p:spPr>
            <a:xfrm>
              <a:off x="0" y="-63148"/>
              <a:ext cx="789578" cy="728187"/>
            </a:xfrm>
            <a:custGeom>
              <a:avLst/>
              <a:gdLst/>
              <a:ahLst/>
              <a:cxnLst/>
              <a:rect l="l" t="t" r="r" b="b"/>
              <a:pathLst>
                <a:path w="789578" h="665039">
                  <a:moveTo>
                    <a:pt x="43764" y="0"/>
                  </a:moveTo>
                  <a:lnTo>
                    <a:pt x="745814" y="0"/>
                  </a:lnTo>
                  <a:cubicBezTo>
                    <a:pt x="757421" y="0"/>
                    <a:pt x="768553" y="4611"/>
                    <a:pt x="776760" y="12818"/>
                  </a:cubicBezTo>
                  <a:cubicBezTo>
                    <a:pt x="784967" y="21026"/>
                    <a:pt x="789578" y="32157"/>
                    <a:pt x="789578" y="43764"/>
                  </a:cubicBezTo>
                  <a:lnTo>
                    <a:pt x="789578" y="621275"/>
                  </a:lnTo>
                  <a:cubicBezTo>
                    <a:pt x="789578" y="645445"/>
                    <a:pt x="769984" y="665039"/>
                    <a:pt x="745814" y="665039"/>
                  </a:cubicBezTo>
                  <a:lnTo>
                    <a:pt x="43764" y="665039"/>
                  </a:lnTo>
                  <a:cubicBezTo>
                    <a:pt x="32157" y="665039"/>
                    <a:pt x="21026" y="660428"/>
                    <a:pt x="12818" y="652221"/>
                  </a:cubicBezTo>
                  <a:cubicBezTo>
                    <a:pt x="4611" y="644014"/>
                    <a:pt x="0" y="632882"/>
                    <a:pt x="0" y="621275"/>
                  </a:cubicBezTo>
                  <a:lnTo>
                    <a:pt x="0" y="43764"/>
                  </a:lnTo>
                  <a:cubicBezTo>
                    <a:pt x="0" y="32157"/>
                    <a:pt x="4611" y="21026"/>
                    <a:pt x="12818" y="12818"/>
                  </a:cubicBezTo>
                  <a:cubicBezTo>
                    <a:pt x="21026" y="4611"/>
                    <a:pt x="32157" y="0"/>
                    <a:pt x="43764" y="0"/>
                  </a:cubicBezTo>
                  <a:close/>
                </a:path>
              </a:pathLst>
            </a:custGeom>
            <a:solidFill>
              <a:srgbClr val="000000">
                <a:alpha val="0"/>
              </a:srgbClr>
            </a:solidFill>
            <a:ln w="28575" cap="sq">
              <a:solidFill>
                <a:srgbClr val="000000">
                  <a:alpha val="80000"/>
                </a:srgbClr>
              </a:solidFill>
              <a:prstDash val="dash"/>
              <a:miter/>
            </a:ln>
          </p:spPr>
          <p:txBody>
            <a:bodyPr/>
            <a:lstStyle/>
            <a:p>
              <a:endParaRPr lang="ja-JP" altLang="en-US" sz="933"/>
            </a:p>
          </p:txBody>
        </p:sp>
        <p:sp>
          <p:nvSpPr>
            <p:cNvPr id="31" name="TextBox 31"/>
            <p:cNvSpPr txBox="1"/>
            <p:nvPr/>
          </p:nvSpPr>
          <p:spPr>
            <a:xfrm>
              <a:off x="5159" y="0"/>
              <a:ext cx="789578" cy="593289"/>
            </a:xfrm>
            <a:prstGeom prst="rect">
              <a:avLst/>
            </a:prstGeom>
          </p:spPr>
          <p:txBody>
            <a:bodyPr lIns="33973" tIns="33973" rIns="33973" bIns="33973" rtlCol="0" anchor="ctr"/>
            <a:lstStyle/>
            <a:p>
              <a:pPr algn="ctr">
                <a:lnSpc>
                  <a:spcPts val="1773"/>
                </a:lnSpc>
              </a:pPr>
              <a:r>
                <a:rPr lang="en-US" sz="1266">
                  <a:solidFill>
                    <a:srgbClr val="000000">
                      <a:alpha val="80000"/>
                    </a:srgbClr>
                  </a:solidFill>
                  <a:latin typeface="Canva Sans"/>
                  <a:ea typeface="Canva Sans"/>
                  <a:cs typeface="Canva Sans"/>
                  <a:sym typeface="Canva Sans"/>
                </a:rPr>
                <a:t>Analisis pola, hubungan variabel, dan deteksi anomali untuk wawasan sebelum pemodelan.</a:t>
              </a:r>
            </a:p>
            <a:p>
              <a:pPr algn="ctr">
                <a:lnSpc>
                  <a:spcPts val="1773"/>
                </a:lnSpc>
              </a:pPr>
              <a:r>
                <a:rPr lang="en-US" sz="1266" b="1">
                  <a:solidFill>
                    <a:srgbClr val="000000">
                      <a:alpha val="80000"/>
                    </a:srgbClr>
                  </a:solidFill>
                  <a:latin typeface="Canva Sans Bold"/>
                  <a:ea typeface="Canva Sans Bold"/>
                  <a:cs typeface="Canva Sans Bold"/>
                  <a:sym typeface="Canva Sans Bold"/>
                </a:rPr>
                <a:t>Exploratory</a:t>
              </a:r>
            </a:p>
            <a:p>
              <a:pPr algn="ctr">
                <a:lnSpc>
                  <a:spcPts val="1773"/>
                </a:lnSpc>
              </a:pPr>
              <a:r>
                <a:rPr lang="en-US" sz="1266" b="1">
                  <a:solidFill>
                    <a:srgbClr val="000000">
                      <a:alpha val="80000"/>
                    </a:srgbClr>
                  </a:solidFill>
                  <a:latin typeface="Canva Sans Bold"/>
                  <a:ea typeface="Canva Sans Bold"/>
                  <a:cs typeface="Canva Sans Bold"/>
                  <a:sym typeface="Canva Sans Bold"/>
                </a:rPr>
                <a:t>Data Analysis (EDA)</a:t>
              </a:r>
            </a:p>
          </p:txBody>
        </p:sp>
      </p:grpSp>
      <p:grpSp>
        <p:nvGrpSpPr>
          <p:cNvPr id="32" name="Group 32"/>
          <p:cNvGrpSpPr/>
          <p:nvPr/>
        </p:nvGrpSpPr>
        <p:grpSpPr>
          <a:xfrm>
            <a:off x="3257778" y="1394863"/>
            <a:ext cx="2004866" cy="1670839"/>
            <a:chOff x="0" y="0"/>
            <a:chExt cx="789578" cy="658028"/>
          </a:xfrm>
        </p:grpSpPr>
        <p:sp>
          <p:nvSpPr>
            <p:cNvPr id="33" name="Freeform 33"/>
            <p:cNvSpPr/>
            <p:nvPr/>
          </p:nvSpPr>
          <p:spPr>
            <a:xfrm>
              <a:off x="0" y="0"/>
              <a:ext cx="789578" cy="658028"/>
            </a:xfrm>
            <a:custGeom>
              <a:avLst/>
              <a:gdLst/>
              <a:ahLst/>
              <a:cxnLst/>
              <a:rect l="l" t="t" r="r" b="b"/>
              <a:pathLst>
                <a:path w="789578" h="658028">
                  <a:moveTo>
                    <a:pt x="43764" y="0"/>
                  </a:moveTo>
                  <a:lnTo>
                    <a:pt x="745814" y="0"/>
                  </a:lnTo>
                  <a:cubicBezTo>
                    <a:pt x="757421" y="0"/>
                    <a:pt x="768553" y="4611"/>
                    <a:pt x="776760" y="12818"/>
                  </a:cubicBezTo>
                  <a:cubicBezTo>
                    <a:pt x="784967" y="21026"/>
                    <a:pt x="789578" y="32157"/>
                    <a:pt x="789578" y="43764"/>
                  </a:cubicBezTo>
                  <a:lnTo>
                    <a:pt x="789578" y="614264"/>
                  </a:lnTo>
                  <a:cubicBezTo>
                    <a:pt x="789578" y="638434"/>
                    <a:pt x="769984" y="658028"/>
                    <a:pt x="745814" y="658028"/>
                  </a:cubicBezTo>
                  <a:lnTo>
                    <a:pt x="43764" y="658028"/>
                  </a:lnTo>
                  <a:cubicBezTo>
                    <a:pt x="32157" y="658028"/>
                    <a:pt x="21026" y="653418"/>
                    <a:pt x="12818" y="645210"/>
                  </a:cubicBezTo>
                  <a:cubicBezTo>
                    <a:pt x="4611" y="637003"/>
                    <a:pt x="0" y="625871"/>
                    <a:pt x="0" y="614264"/>
                  </a:cubicBezTo>
                  <a:lnTo>
                    <a:pt x="0" y="43764"/>
                  </a:lnTo>
                  <a:cubicBezTo>
                    <a:pt x="0" y="32157"/>
                    <a:pt x="4611" y="21026"/>
                    <a:pt x="12818" y="12818"/>
                  </a:cubicBezTo>
                  <a:cubicBezTo>
                    <a:pt x="21026" y="4611"/>
                    <a:pt x="32157" y="0"/>
                    <a:pt x="43764" y="0"/>
                  </a:cubicBezTo>
                  <a:close/>
                </a:path>
              </a:pathLst>
            </a:custGeom>
            <a:solidFill>
              <a:srgbClr val="000000">
                <a:alpha val="0"/>
              </a:srgbClr>
            </a:solidFill>
            <a:ln w="28575" cap="sq">
              <a:solidFill>
                <a:srgbClr val="000000">
                  <a:alpha val="80000"/>
                </a:srgbClr>
              </a:solidFill>
              <a:prstDash val="dash"/>
              <a:miter/>
            </a:ln>
          </p:spPr>
          <p:txBody>
            <a:bodyPr/>
            <a:lstStyle/>
            <a:p>
              <a:endParaRPr lang="ja-JP" altLang="en-US" sz="933"/>
            </a:p>
          </p:txBody>
        </p:sp>
        <p:sp>
          <p:nvSpPr>
            <p:cNvPr id="34" name="TextBox 34"/>
            <p:cNvSpPr txBox="1"/>
            <p:nvPr/>
          </p:nvSpPr>
          <p:spPr>
            <a:xfrm>
              <a:off x="0" y="-38100"/>
              <a:ext cx="789578" cy="696128"/>
            </a:xfrm>
            <a:prstGeom prst="rect">
              <a:avLst/>
            </a:prstGeom>
          </p:spPr>
          <p:txBody>
            <a:bodyPr lIns="33973" tIns="33973" rIns="33973" bIns="33973" rtlCol="0" anchor="ctr"/>
            <a:lstStyle/>
            <a:p>
              <a:pPr algn="ctr">
                <a:lnSpc>
                  <a:spcPts val="1773"/>
                </a:lnSpc>
              </a:pPr>
              <a:r>
                <a:rPr lang="en-US" sz="1266" b="1">
                  <a:solidFill>
                    <a:srgbClr val="000000">
                      <a:alpha val="80000"/>
                    </a:srgbClr>
                  </a:solidFill>
                  <a:latin typeface="Canva Sans Bold"/>
                  <a:ea typeface="Canva Sans Bold"/>
                  <a:cs typeface="Canva Sans Bold"/>
                  <a:sym typeface="Canva Sans Bold"/>
                </a:rPr>
                <a:t>Data</a:t>
              </a:r>
            </a:p>
            <a:p>
              <a:pPr algn="ctr">
                <a:lnSpc>
                  <a:spcPts val="1773"/>
                </a:lnSpc>
              </a:pPr>
              <a:r>
                <a:rPr lang="en-US" sz="1266" b="1">
                  <a:solidFill>
                    <a:srgbClr val="000000">
                      <a:alpha val="80000"/>
                    </a:srgbClr>
                  </a:solidFill>
                  <a:latin typeface="Canva Sans Bold"/>
                  <a:ea typeface="Canva Sans Bold"/>
                  <a:cs typeface="Canva Sans Bold"/>
                  <a:sym typeface="Canva Sans Bold"/>
                </a:rPr>
                <a:t>Preparation</a:t>
              </a:r>
            </a:p>
            <a:p>
              <a:pPr algn="ctr">
                <a:lnSpc>
                  <a:spcPts val="1773"/>
                </a:lnSpc>
              </a:pPr>
              <a:endParaRPr lang="en-US" sz="1266" b="1">
                <a:solidFill>
                  <a:srgbClr val="000000">
                    <a:alpha val="80000"/>
                  </a:srgbClr>
                </a:solidFill>
                <a:latin typeface="Canva Sans Bold"/>
                <a:ea typeface="Canva Sans Bold"/>
                <a:cs typeface="Canva Sans Bold"/>
                <a:sym typeface="Canva Sans Bold"/>
              </a:endParaRPr>
            </a:p>
            <a:p>
              <a:pPr algn="ctr">
                <a:lnSpc>
                  <a:spcPts val="1773"/>
                </a:lnSpc>
              </a:pPr>
              <a:r>
                <a:rPr lang="en-US" sz="1266">
                  <a:solidFill>
                    <a:srgbClr val="000000">
                      <a:alpha val="80000"/>
                    </a:srgbClr>
                  </a:solidFill>
                  <a:latin typeface="Canva Sans"/>
                  <a:ea typeface="Canva Sans"/>
                  <a:cs typeface="Canva Sans"/>
                  <a:sym typeface="Canva Sans"/>
                </a:rPr>
                <a:t>Memastikan data siap digunakan dalam analisis atau pembuatan model.</a:t>
              </a:r>
            </a:p>
          </p:txBody>
        </p:sp>
      </p:grpSp>
      <p:grpSp>
        <p:nvGrpSpPr>
          <p:cNvPr id="35" name="Group 35"/>
          <p:cNvGrpSpPr/>
          <p:nvPr/>
        </p:nvGrpSpPr>
        <p:grpSpPr>
          <a:xfrm>
            <a:off x="7179394" y="1280320"/>
            <a:ext cx="2410637" cy="1785383"/>
            <a:chOff x="-478093" y="-38100"/>
            <a:chExt cx="1037408" cy="703139"/>
          </a:xfrm>
        </p:grpSpPr>
        <p:sp>
          <p:nvSpPr>
            <p:cNvPr id="36" name="Freeform 36"/>
            <p:cNvSpPr/>
            <p:nvPr/>
          </p:nvSpPr>
          <p:spPr>
            <a:xfrm>
              <a:off x="-478093" y="0"/>
              <a:ext cx="1037408" cy="665039"/>
            </a:xfrm>
            <a:custGeom>
              <a:avLst/>
              <a:gdLst/>
              <a:ahLst/>
              <a:cxnLst/>
              <a:rect l="l" t="t" r="r" b="b"/>
              <a:pathLst>
                <a:path w="1037408" h="665039">
                  <a:moveTo>
                    <a:pt x="33309" y="0"/>
                  </a:moveTo>
                  <a:lnTo>
                    <a:pt x="1004098" y="0"/>
                  </a:lnTo>
                  <a:cubicBezTo>
                    <a:pt x="1012932" y="0"/>
                    <a:pt x="1021405" y="3509"/>
                    <a:pt x="1027652" y="9756"/>
                  </a:cubicBezTo>
                  <a:cubicBezTo>
                    <a:pt x="1033898" y="16003"/>
                    <a:pt x="1037408" y="24475"/>
                    <a:pt x="1037408" y="33309"/>
                  </a:cubicBezTo>
                  <a:lnTo>
                    <a:pt x="1037408" y="631730"/>
                  </a:lnTo>
                  <a:cubicBezTo>
                    <a:pt x="1037408" y="640564"/>
                    <a:pt x="1033898" y="649036"/>
                    <a:pt x="1027652" y="655283"/>
                  </a:cubicBezTo>
                  <a:cubicBezTo>
                    <a:pt x="1021405" y="661530"/>
                    <a:pt x="1012932" y="665039"/>
                    <a:pt x="1004098" y="665039"/>
                  </a:cubicBezTo>
                  <a:lnTo>
                    <a:pt x="33309" y="665039"/>
                  </a:lnTo>
                  <a:cubicBezTo>
                    <a:pt x="24475" y="665039"/>
                    <a:pt x="16003" y="661530"/>
                    <a:pt x="9756" y="655283"/>
                  </a:cubicBezTo>
                  <a:cubicBezTo>
                    <a:pt x="3509" y="649036"/>
                    <a:pt x="0" y="640564"/>
                    <a:pt x="0" y="631730"/>
                  </a:cubicBezTo>
                  <a:lnTo>
                    <a:pt x="0" y="33309"/>
                  </a:lnTo>
                  <a:cubicBezTo>
                    <a:pt x="0" y="24475"/>
                    <a:pt x="3509" y="16003"/>
                    <a:pt x="9756" y="9756"/>
                  </a:cubicBezTo>
                  <a:cubicBezTo>
                    <a:pt x="16003" y="3509"/>
                    <a:pt x="24475" y="0"/>
                    <a:pt x="33309" y="0"/>
                  </a:cubicBezTo>
                  <a:close/>
                </a:path>
              </a:pathLst>
            </a:custGeom>
            <a:solidFill>
              <a:srgbClr val="000000">
                <a:alpha val="0"/>
              </a:srgbClr>
            </a:solidFill>
            <a:ln w="28575" cap="sq">
              <a:solidFill>
                <a:srgbClr val="000000">
                  <a:alpha val="80000"/>
                </a:srgbClr>
              </a:solidFill>
              <a:prstDash val="dash"/>
              <a:miter/>
            </a:ln>
          </p:spPr>
          <p:txBody>
            <a:bodyPr/>
            <a:lstStyle/>
            <a:p>
              <a:endParaRPr lang="ja-JP" altLang="en-US" sz="933"/>
            </a:p>
          </p:txBody>
        </p:sp>
        <p:sp>
          <p:nvSpPr>
            <p:cNvPr id="37" name="TextBox 37"/>
            <p:cNvSpPr txBox="1"/>
            <p:nvPr/>
          </p:nvSpPr>
          <p:spPr>
            <a:xfrm>
              <a:off x="-478093" y="-38100"/>
              <a:ext cx="1037408" cy="703139"/>
            </a:xfrm>
            <a:prstGeom prst="rect">
              <a:avLst/>
            </a:prstGeom>
          </p:spPr>
          <p:txBody>
            <a:bodyPr lIns="33973" tIns="33973" rIns="33973" bIns="33973" rtlCol="0" anchor="ctr"/>
            <a:lstStyle/>
            <a:p>
              <a:pPr algn="ctr">
                <a:lnSpc>
                  <a:spcPts val="1773"/>
                </a:lnSpc>
              </a:pPr>
              <a:r>
                <a:rPr lang="en-US" sz="1266" b="1">
                  <a:solidFill>
                    <a:srgbClr val="000000">
                      <a:alpha val="80000"/>
                    </a:srgbClr>
                  </a:solidFill>
                  <a:latin typeface="Canva Sans Bold"/>
                  <a:ea typeface="Canva Sans Bold"/>
                  <a:cs typeface="Canva Sans Bold"/>
                  <a:sym typeface="Canva Sans Bold"/>
                </a:rPr>
                <a:t>Model</a:t>
              </a:r>
            </a:p>
            <a:p>
              <a:pPr algn="ctr">
                <a:lnSpc>
                  <a:spcPts val="1773"/>
                </a:lnSpc>
              </a:pPr>
              <a:r>
                <a:rPr lang="en-US" sz="1266" b="1">
                  <a:solidFill>
                    <a:srgbClr val="000000">
                      <a:alpha val="80000"/>
                    </a:srgbClr>
                  </a:solidFill>
                  <a:latin typeface="Canva Sans Bold"/>
                  <a:ea typeface="Canva Sans Bold"/>
                  <a:cs typeface="Canva Sans Bold"/>
                  <a:sym typeface="Canva Sans Bold"/>
                </a:rPr>
                <a:t>Preparation</a:t>
              </a:r>
            </a:p>
            <a:p>
              <a:pPr algn="ctr">
                <a:lnSpc>
                  <a:spcPts val="1773"/>
                </a:lnSpc>
              </a:pPr>
              <a:endParaRPr lang="en-US" sz="1266" b="1">
                <a:solidFill>
                  <a:srgbClr val="000000">
                    <a:alpha val="80000"/>
                  </a:srgbClr>
                </a:solidFill>
                <a:latin typeface="Canva Sans Bold"/>
                <a:ea typeface="Canva Sans Bold"/>
                <a:cs typeface="Canva Sans Bold"/>
                <a:sym typeface="Canva Sans Bold"/>
              </a:endParaRPr>
            </a:p>
            <a:p>
              <a:pPr algn="ctr">
                <a:lnSpc>
                  <a:spcPts val="1773"/>
                </a:lnSpc>
              </a:pPr>
              <a:r>
                <a:rPr lang="en-US" sz="1266">
                  <a:solidFill>
                    <a:srgbClr val="000000">
                      <a:alpha val="80000"/>
                    </a:srgbClr>
                  </a:solidFill>
                  <a:latin typeface="Canva Sans"/>
                  <a:ea typeface="Canva Sans"/>
                  <a:cs typeface="Canva Sans"/>
                  <a:sym typeface="Canva Sans"/>
                </a:rPr>
                <a:t>Persiapan lebih lanjut untuk proses pembuatan model machine learning.</a:t>
              </a:r>
            </a:p>
          </p:txBody>
        </p:sp>
      </p:grpSp>
      <p:grpSp>
        <p:nvGrpSpPr>
          <p:cNvPr id="38" name="Group 38"/>
          <p:cNvGrpSpPr/>
          <p:nvPr/>
        </p:nvGrpSpPr>
        <p:grpSpPr>
          <a:xfrm>
            <a:off x="9973532" y="1415487"/>
            <a:ext cx="2004866" cy="1608073"/>
            <a:chOff x="0" y="0"/>
            <a:chExt cx="789578" cy="615416"/>
          </a:xfrm>
        </p:grpSpPr>
        <p:sp>
          <p:nvSpPr>
            <p:cNvPr id="39" name="Freeform 39"/>
            <p:cNvSpPr/>
            <p:nvPr/>
          </p:nvSpPr>
          <p:spPr>
            <a:xfrm>
              <a:off x="0" y="0"/>
              <a:ext cx="789578" cy="615416"/>
            </a:xfrm>
            <a:custGeom>
              <a:avLst/>
              <a:gdLst/>
              <a:ahLst/>
              <a:cxnLst/>
              <a:rect l="l" t="t" r="r" b="b"/>
              <a:pathLst>
                <a:path w="789578" h="615416">
                  <a:moveTo>
                    <a:pt x="43764" y="0"/>
                  </a:moveTo>
                  <a:lnTo>
                    <a:pt x="745814" y="0"/>
                  </a:lnTo>
                  <a:cubicBezTo>
                    <a:pt x="757421" y="0"/>
                    <a:pt x="768553" y="4611"/>
                    <a:pt x="776760" y="12818"/>
                  </a:cubicBezTo>
                  <a:cubicBezTo>
                    <a:pt x="784967" y="21026"/>
                    <a:pt x="789578" y="32157"/>
                    <a:pt x="789578" y="43764"/>
                  </a:cubicBezTo>
                  <a:lnTo>
                    <a:pt x="789578" y="571652"/>
                  </a:lnTo>
                  <a:cubicBezTo>
                    <a:pt x="789578" y="583259"/>
                    <a:pt x="784967" y="594390"/>
                    <a:pt x="776760" y="602598"/>
                  </a:cubicBezTo>
                  <a:cubicBezTo>
                    <a:pt x="768553" y="610805"/>
                    <a:pt x="757421" y="615416"/>
                    <a:pt x="745814" y="615416"/>
                  </a:cubicBezTo>
                  <a:lnTo>
                    <a:pt x="43764" y="615416"/>
                  </a:lnTo>
                  <a:cubicBezTo>
                    <a:pt x="32157" y="615416"/>
                    <a:pt x="21026" y="610805"/>
                    <a:pt x="12818" y="602598"/>
                  </a:cubicBezTo>
                  <a:cubicBezTo>
                    <a:pt x="4611" y="594390"/>
                    <a:pt x="0" y="583259"/>
                    <a:pt x="0" y="571652"/>
                  </a:cubicBezTo>
                  <a:lnTo>
                    <a:pt x="0" y="43764"/>
                  </a:lnTo>
                  <a:cubicBezTo>
                    <a:pt x="0" y="32157"/>
                    <a:pt x="4611" y="21026"/>
                    <a:pt x="12818" y="12818"/>
                  </a:cubicBezTo>
                  <a:cubicBezTo>
                    <a:pt x="21026" y="4611"/>
                    <a:pt x="32157" y="0"/>
                    <a:pt x="43764" y="0"/>
                  </a:cubicBezTo>
                  <a:close/>
                </a:path>
              </a:pathLst>
            </a:custGeom>
            <a:solidFill>
              <a:srgbClr val="000000">
                <a:alpha val="0"/>
              </a:srgbClr>
            </a:solidFill>
            <a:ln w="28575" cap="sq">
              <a:solidFill>
                <a:srgbClr val="000000">
                  <a:alpha val="80000"/>
                </a:srgbClr>
              </a:solidFill>
              <a:prstDash val="dash"/>
              <a:miter/>
            </a:ln>
          </p:spPr>
          <p:txBody>
            <a:bodyPr/>
            <a:lstStyle/>
            <a:p>
              <a:endParaRPr lang="ja-JP" altLang="en-US" sz="933"/>
            </a:p>
          </p:txBody>
        </p:sp>
        <p:sp>
          <p:nvSpPr>
            <p:cNvPr id="40" name="TextBox 40"/>
            <p:cNvSpPr txBox="1"/>
            <p:nvPr/>
          </p:nvSpPr>
          <p:spPr>
            <a:xfrm>
              <a:off x="0" y="-38100"/>
              <a:ext cx="789578" cy="653516"/>
            </a:xfrm>
            <a:prstGeom prst="rect">
              <a:avLst/>
            </a:prstGeom>
          </p:spPr>
          <p:txBody>
            <a:bodyPr lIns="33973" tIns="33973" rIns="33973" bIns="33973" rtlCol="0" anchor="ctr"/>
            <a:lstStyle/>
            <a:p>
              <a:pPr algn="ctr">
                <a:lnSpc>
                  <a:spcPts val="1773"/>
                </a:lnSpc>
              </a:pPr>
              <a:r>
                <a:rPr lang="en-US" sz="1266">
                  <a:solidFill>
                    <a:srgbClr val="000000">
                      <a:alpha val="80000"/>
                    </a:srgbClr>
                  </a:solidFill>
                  <a:latin typeface="Canva Sans"/>
                  <a:ea typeface="Canva Sans"/>
                  <a:cs typeface="Canva Sans"/>
                  <a:sym typeface="Canva Sans"/>
                </a:rPr>
                <a:t>Pelatihan model dan evaluasi kinerja serta akurasinya.</a:t>
              </a:r>
            </a:p>
            <a:p>
              <a:pPr algn="ctr">
                <a:lnSpc>
                  <a:spcPts val="1773"/>
                </a:lnSpc>
              </a:pPr>
              <a:endParaRPr lang="en-US" sz="1266">
                <a:solidFill>
                  <a:srgbClr val="000000">
                    <a:alpha val="80000"/>
                  </a:srgbClr>
                </a:solidFill>
                <a:latin typeface="Canva Sans"/>
                <a:ea typeface="Canva Sans"/>
                <a:cs typeface="Canva Sans"/>
                <a:sym typeface="Canva Sans"/>
              </a:endParaRPr>
            </a:p>
            <a:p>
              <a:pPr algn="ctr">
                <a:lnSpc>
                  <a:spcPts val="1773"/>
                </a:lnSpc>
              </a:pPr>
              <a:r>
                <a:rPr lang="en-US" sz="1266" b="1">
                  <a:solidFill>
                    <a:srgbClr val="000000">
                      <a:alpha val="80000"/>
                    </a:srgbClr>
                  </a:solidFill>
                  <a:latin typeface="Canva Sans Bold"/>
                  <a:ea typeface="Canva Sans Bold"/>
                  <a:cs typeface="Canva Sans Bold"/>
                  <a:sym typeface="Canva Sans Bold"/>
                </a:rPr>
                <a:t>Model Training &amp; Evaluation</a:t>
              </a:r>
            </a:p>
          </p:txBody>
        </p:sp>
      </p:grpSp>
      <p:sp>
        <p:nvSpPr>
          <p:cNvPr id="41" name="AutoShape 41"/>
          <p:cNvSpPr/>
          <p:nvPr/>
        </p:nvSpPr>
        <p:spPr>
          <a:xfrm flipH="1" flipV="1">
            <a:off x="1559974" y="3079786"/>
            <a:ext cx="0" cy="987071"/>
          </a:xfrm>
          <a:prstGeom prst="line">
            <a:avLst/>
          </a:prstGeom>
          <a:ln w="28575" cap="flat">
            <a:solidFill>
              <a:srgbClr val="000000">
                <a:alpha val="69804"/>
              </a:srgbClr>
            </a:solidFill>
            <a:prstDash val="solid"/>
            <a:headEnd type="diamond" w="lg" len="lg"/>
            <a:tailEnd type="diamond" w="lg" len="lg"/>
          </a:ln>
        </p:spPr>
        <p:txBody>
          <a:bodyPr/>
          <a:lstStyle/>
          <a:p>
            <a:endParaRPr lang="ja-JP" altLang="en-US" sz="933"/>
          </a:p>
        </p:txBody>
      </p:sp>
      <p:sp>
        <p:nvSpPr>
          <p:cNvPr id="43" name="AutoShape 43"/>
          <p:cNvSpPr/>
          <p:nvPr/>
        </p:nvSpPr>
        <p:spPr>
          <a:xfrm flipH="1" flipV="1">
            <a:off x="4237504" y="3112393"/>
            <a:ext cx="35427" cy="954464"/>
          </a:xfrm>
          <a:prstGeom prst="line">
            <a:avLst/>
          </a:prstGeom>
          <a:ln w="28575" cap="flat">
            <a:solidFill>
              <a:srgbClr val="000000">
                <a:alpha val="69804"/>
              </a:srgbClr>
            </a:solidFill>
            <a:prstDash val="solid"/>
            <a:headEnd type="diamond" w="lg" len="lg"/>
            <a:tailEnd type="diamond" w="lg" len="lg"/>
          </a:ln>
        </p:spPr>
        <p:txBody>
          <a:bodyPr/>
          <a:lstStyle/>
          <a:p>
            <a:endParaRPr lang="ja-JP" altLang="en-US" sz="933"/>
          </a:p>
        </p:txBody>
      </p:sp>
      <p:sp>
        <p:nvSpPr>
          <p:cNvPr id="44" name="AutoShape 44"/>
          <p:cNvSpPr/>
          <p:nvPr/>
        </p:nvSpPr>
        <p:spPr>
          <a:xfrm>
            <a:off x="6438211" y="3466864"/>
            <a:ext cx="1" cy="1564351"/>
          </a:xfrm>
          <a:prstGeom prst="line">
            <a:avLst/>
          </a:prstGeom>
          <a:ln w="28575" cap="flat">
            <a:solidFill>
              <a:srgbClr val="000000">
                <a:alpha val="69804"/>
              </a:srgbClr>
            </a:solidFill>
            <a:prstDash val="solid"/>
            <a:headEnd type="diamond" w="lg" len="lg"/>
            <a:tailEnd type="diamond" w="lg" len="lg"/>
          </a:ln>
        </p:spPr>
        <p:txBody>
          <a:bodyPr/>
          <a:lstStyle/>
          <a:p>
            <a:endParaRPr lang="ja-JP" altLang="en-US" sz="933"/>
          </a:p>
        </p:txBody>
      </p:sp>
      <p:sp>
        <p:nvSpPr>
          <p:cNvPr id="45" name="AutoShape 45"/>
          <p:cNvSpPr/>
          <p:nvPr/>
        </p:nvSpPr>
        <p:spPr>
          <a:xfrm flipH="1" flipV="1">
            <a:off x="8440135" y="3105916"/>
            <a:ext cx="22805" cy="1195112"/>
          </a:xfrm>
          <a:prstGeom prst="line">
            <a:avLst/>
          </a:prstGeom>
          <a:ln w="28575" cap="flat">
            <a:solidFill>
              <a:srgbClr val="000000">
                <a:alpha val="69804"/>
              </a:srgbClr>
            </a:solidFill>
            <a:prstDash val="solid"/>
            <a:headEnd type="diamond" w="lg" len="lg"/>
            <a:tailEnd type="diamond" w="lg" len="lg"/>
          </a:ln>
        </p:spPr>
        <p:txBody>
          <a:bodyPr/>
          <a:lstStyle/>
          <a:p>
            <a:endParaRPr lang="ja-JP" altLang="en-US" sz="933"/>
          </a:p>
        </p:txBody>
      </p:sp>
      <p:sp>
        <p:nvSpPr>
          <p:cNvPr id="46" name="AutoShape 46"/>
          <p:cNvSpPr/>
          <p:nvPr/>
        </p:nvSpPr>
        <p:spPr>
          <a:xfrm>
            <a:off x="10876529" y="3065702"/>
            <a:ext cx="33210" cy="1070599"/>
          </a:xfrm>
          <a:prstGeom prst="line">
            <a:avLst/>
          </a:prstGeom>
          <a:ln w="28575" cap="flat">
            <a:solidFill>
              <a:srgbClr val="000000">
                <a:alpha val="69804"/>
              </a:srgbClr>
            </a:solidFill>
            <a:prstDash val="solid"/>
            <a:headEnd type="diamond" w="lg" len="lg"/>
            <a:tailEnd type="diamond" w="lg" len="lg"/>
          </a:ln>
        </p:spPr>
        <p:txBody>
          <a:bodyPr/>
          <a:lstStyle/>
          <a:p>
            <a:endParaRPr lang="ja-JP" altLang="en-US" sz="933"/>
          </a:p>
        </p:txBody>
      </p:sp>
      <p:sp>
        <p:nvSpPr>
          <p:cNvPr id="47" name="Freeform 47"/>
          <p:cNvSpPr/>
          <p:nvPr/>
        </p:nvSpPr>
        <p:spPr>
          <a:xfrm>
            <a:off x="0" y="396421"/>
            <a:ext cx="7534173" cy="725164"/>
          </a:xfrm>
          <a:custGeom>
            <a:avLst/>
            <a:gdLst/>
            <a:ahLst/>
            <a:cxnLst/>
            <a:rect l="l" t="t" r="r" b="b"/>
            <a:pathLst>
              <a:path w="11301259" h="1087746">
                <a:moveTo>
                  <a:pt x="0" y="0"/>
                </a:moveTo>
                <a:lnTo>
                  <a:pt x="11301259" y="0"/>
                </a:lnTo>
                <a:lnTo>
                  <a:pt x="11301259" y="1087746"/>
                </a:lnTo>
                <a:lnTo>
                  <a:pt x="0" y="1087746"/>
                </a:lnTo>
                <a:lnTo>
                  <a:pt x="0" y="0"/>
                </a:lnTo>
                <a:close/>
              </a:path>
            </a:pathLst>
          </a:custGeom>
          <a:blipFill>
            <a:blip r:embed="rId5"/>
            <a:stretch>
              <a:fillRect/>
            </a:stretch>
          </a:blipFill>
        </p:spPr>
        <p:txBody>
          <a:bodyPr/>
          <a:lstStyle/>
          <a:p>
            <a:endParaRPr lang="ja-JP" altLang="en-US" sz="933"/>
          </a:p>
        </p:txBody>
      </p:sp>
      <p:sp>
        <p:nvSpPr>
          <p:cNvPr id="48" name="TextBox 48"/>
          <p:cNvSpPr txBox="1"/>
          <p:nvPr/>
        </p:nvSpPr>
        <p:spPr>
          <a:xfrm>
            <a:off x="10627228" y="338766"/>
            <a:ext cx="652307"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Contact</a:t>
            </a:r>
          </a:p>
        </p:txBody>
      </p:sp>
      <p:sp>
        <p:nvSpPr>
          <p:cNvPr id="49" name="TextBox 49"/>
          <p:cNvSpPr txBox="1"/>
          <p:nvPr/>
        </p:nvSpPr>
        <p:spPr>
          <a:xfrm>
            <a:off x="9590031" y="338766"/>
            <a:ext cx="706998"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About Us</a:t>
            </a:r>
          </a:p>
        </p:txBody>
      </p:sp>
      <p:sp>
        <p:nvSpPr>
          <p:cNvPr id="50" name="TextBox 50"/>
          <p:cNvSpPr txBox="1"/>
          <p:nvPr/>
        </p:nvSpPr>
        <p:spPr>
          <a:xfrm>
            <a:off x="8769526" y="338766"/>
            <a:ext cx="490304"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Service</a:t>
            </a:r>
          </a:p>
        </p:txBody>
      </p:sp>
      <p:sp>
        <p:nvSpPr>
          <p:cNvPr id="51" name="TextBox 51"/>
          <p:cNvSpPr txBox="1"/>
          <p:nvPr/>
        </p:nvSpPr>
        <p:spPr>
          <a:xfrm>
            <a:off x="7932353" y="338766"/>
            <a:ext cx="539840"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Home</a:t>
            </a:r>
          </a:p>
        </p:txBody>
      </p:sp>
      <p:sp>
        <p:nvSpPr>
          <p:cNvPr id="52" name="TextBox 52"/>
          <p:cNvSpPr txBox="1"/>
          <p:nvPr/>
        </p:nvSpPr>
        <p:spPr>
          <a:xfrm>
            <a:off x="11782920" y="5807126"/>
            <a:ext cx="295165" cy="16979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05</a:t>
            </a:r>
          </a:p>
        </p:txBody>
      </p:sp>
      <p:sp>
        <p:nvSpPr>
          <p:cNvPr id="53" name="Freeform 53"/>
          <p:cNvSpPr/>
          <p:nvPr/>
        </p:nvSpPr>
        <p:spPr>
          <a:xfrm>
            <a:off x="0" y="417456"/>
            <a:ext cx="7237358" cy="704129"/>
          </a:xfrm>
          <a:custGeom>
            <a:avLst/>
            <a:gdLst/>
            <a:ahLst/>
            <a:cxnLst/>
            <a:rect l="l" t="t" r="r" b="b"/>
            <a:pathLst>
              <a:path w="10856037" h="1056193">
                <a:moveTo>
                  <a:pt x="0" y="0"/>
                </a:moveTo>
                <a:lnTo>
                  <a:pt x="10856037" y="0"/>
                </a:lnTo>
                <a:lnTo>
                  <a:pt x="10856037" y="1056193"/>
                </a:lnTo>
                <a:lnTo>
                  <a:pt x="0" y="1056193"/>
                </a:lnTo>
                <a:lnTo>
                  <a:pt x="0" y="0"/>
                </a:lnTo>
                <a:close/>
              </a:path>
            </a:pathLst>
          </a:custGeom>
          <a:blipFill>
            <a:blip r:embed="rId6"/>
            <a:stretch>
              <a:fillRect l="-5821" t="-2945" b="-1743"/>
            </a:stretch>
          </a:blipFill>
        </p:spPr>
        <p:txBody>
          <a:bodyPr/>
          <a:lstStyle/>
          <a:p>
            <a:endParaRPr lang="ja-JP" altLang="en-US" sz="933"/>
          </a:p>
        </p:txBody>
      </p:sp>
      <p:sp>
        <p:nvSpPr>
          <p:cNvPr id="54" name="TextBox 54"/>
          <p:cNvSpPr txBox="1"/>
          <p:nvPr/>
        </p:nvSpPr>
        <p:spPr>
          <a:xfrm>
            <a:off x="860003" y="461546"/>
            <a:ext cx="3132065" cy="615553"/>
          </a:xfrm>
          <a:prstGeom prst="rect">
            <a:avLst/>
          </a:prstGeom>
        </p:spPr>
        <p:txBody>
          <a:bodyPr lIns="0" tIns="0" rIns="0" bIns="0" rtlCol="0" anchor="t">
            <a:spAutoFit/>
          </a:bodyPr>
          <a:lstStyle/>
          <a:p>
            <a:pPr>
              <a:lnSpc>
                <a:spcPts val="2959"/>
              </a:lnSpc>
            </a:pPr>
            <a:r>
              <a:rPr lang="en-US" sz="2466" b="1">
                <a:solidFill>
                  <a:srgbClr val="FFFFFF"/>
                </a:solidFill>
                <a:latin typeface="Inter Bold"/>
                <a:ea typeface="Inter Bold"/>
                <a:cs typeface="Inter Bold"/>
                <a:sym typeface="Inter Bold"/>
              </a:rPr>
              <a:t>Project Workflow</a:t>
            </a:r>
          </a:p>
          <a:p>
            <a:pPr>
              <a:lnSpc>
                <a:spcPts val="1839"/>
              </a:lnSpc>
            </a:pPr>
            <a:r>
              <a:rPr lang="en-US" sz="1533">
                <a:solidFill>
                  <a:srgbClr val="FFFFFF"/>
                </a:solidFill>
                <a:latin typeface="Inter"/>
                <a:ea typeface="Inter"/>
                <a:cs typeface="Inter"/>
                <a:sym typeface="Inter"/>
              </a:rPr>
              <a:t>Overview of the Project Execution</a:t>
            </a: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84183"/>
            <a:ext cx="12192000" cy="3771729"/>
          </a:xfrm>
          <a:custGeom>
            <a:avLst/>
            <a:gdLst/>
            <a:ahLst/>
            <a:cxnLst/>
            <a:rect l="l" t="t" r="r" b="b"/>
            <a:pathLst>
              <a:path w="18288000" h="5657594">
                <a:moveTo>
                  <a:pt x="0" y="0"/>
                </a:moveTo>
                <a:lnTo>
                  <a:pt x="18288000" y="0"/>
                </a:lnTo>
                <a:lnTo>
                  <a:pt x="18288000" y="5657594"/>
                </a:lnTo>
                <a:lnTo>
                  <a:pt x="0" y="5657594"/>
                </a:lnTo>
                <a:lnTo>
                  <a:pt x="0" y="0"/>
                </a:lnTo>
                <a:close/>
              </a:path>
            </a:pathLst>
          </a:custGeom>
          <a:blipFill>
            <a:blip r:embed="rId2"/>
            <a:stretch>
              <a:fillRect t="-62965" b="-52397"/>
            </a:stretch>
          </a:blipFill>
        </p:spPr>
        <p:txBody>
          <a:bodyPr/>
          <a:lstStyle/>
          <a:p>
            <a:endParaRPr lang="ja-JP" altLang="en-US" sz="933"/>
          </a:p>
        </p:txBody>
      </p:sp>
      <p:grpSp>
        <p:nvGrpSpPr>
          <p:cNvPr id="3" name="Group 3"/>
          <p:cNvGrpSpPr/>
          <p:nvPr/>
        </p:nvGrpSpPr>
        <p:grpSpPr>
          <a:xfrm>
            <a:off x="771277" y="4663561"/>
            <a:ext cx="6588893" cy="1505711"/>
            <a:chOff x="0" y="0"/>
            <a:chExt cx="12474867" cy="3011422"/>
          </a:xfrm>
        </p:grpSpPr>
        <p:grpSp>
          <p:nvGrpSpPr>
            <p:cNvPr id="4" name="Group 4"/>
            <p:cNvGrpSpPr/>
            <p:nvPr/>
          </p:nvGrpSpPr>
          <p:grpSpPr>
            <a:xfrm>
              <a:off x="0" y="0"/>
              <a:ext cx="11967052" cy="3011422"/>
              <a:chOff x="0" y="0"/>
              <a:chExt cx="2363862" cy="594849"/>
            </a:xfrm>
          </p:grpSpPr>
          <p:sp>
            <p:nvSpPr>
              <p:cNvPr id="5" name="Freeform 5"/>
              <p:cNvSpPr/>
              <p:nvPr/>
            </p:nvSpPr>
            <p:spPr>
              <a:xfrm>
                <a:off x="0" y="0"/>
                <a:ext cx="2363862" cy="594849"/>
              </a:xfrm>
              <a:custGeom>
                <a:avLst/>
                <a:gdLst/>
                <a:ahLst/>
                <a:cxnLst/>
                <a:rect l="l" t="t" r="r" b="b"/>
                <a:pathLst>
                  <a:path w="2363862" h="594849">
                    <a:moveTo>
                      <a:pt x="25877" y="0"/>
                    </a:moveTo>
                    <a:lnTo>
                      <a:pt x="2337985" y="0"/>
                    </a:lnTo>
                    <a:cubicBezTo>
                      <a:pt x="2344848" y="0"/>
                      <a:pt x="2351430" y="2726"/>
                      <a:pt x="2356283" y="7579"/>
                    </a:cubicBezTo>
                    <a:cubicBezTo>
                      <a:pt x="2361136" y="12432"/>
                      <a:pt x="2363862" y="19014"/>
                      <a:pt x="2363862" y="25877"/>
                    </a:cubicBezTo>
                    <a:lnTo>
                      <a:pt x="2363862" y="568971"/>
                    </a:lnTo>
                    <a:cubicBezTo>
                      <a:pt x="2363862" y="575834"/>
                      <a:pt x="2361136" y="582416"/>
                      <a:pt x="2356283" y="587269"/>
                    </a:cubicBezTo>
                    <a:cubicBezTo>
                      <a:pt x="2351430" y="592122"/>
                      <a:pt x="2344848" y="594849"/>
                      <a:pt x="2337985" y="594849"/>
                    </a:cubicBezTo>
                    <a:lnTo>
                      <a:pt x="25877" y="594849"/>
                    </a:lnTo>
                    <a:cubicBezTo>
                      <a:pt x="19014" y="594849"/>
                      <a:pt x="12432" y="592122"/>
                      <a:pt x="7579" y="587269"/>
                    </a:cubicBezTo>
                    <a:cubicBezTo>
                      <a:pt x="2726" y="582416"/>
                      <a:pt x="0" y="575834"/>
                      <a:pt x="0" y="568971"/>
                    </a:cubicBezTo>
                    <a:lnTo>
                      <a:pt x="0" y="25877"/>
                    </a:lnTo>
                    <a:cubicBezTo>
                      <a:pt x="0" y="19014"/>
                      <a:pt x="2726" y="12432"/>
                      <a:pt x="7579" y="7579"/>
                    </a:cubicBezTo>
                    <a:cubicBezTo>
                      <a:pt x="12432" y="2726"/>
                      <a:pt x="19014" y="0"/>
                      <a:pt x="25877" y="0"/>
                    </a:cubicBezTo>
                    <a:close/>
                  </a:path>
                </a:pathLst>
              </a:custGeom>
              <a:solidFill>
                <a:srgbClr val="145DA0"/>
              </a:solidFill>
            </p:spPr>
            <p:txBody>
              <a:bodyPr/>
              <a:lstStyle/>
              <a:p>
                <a:endParaRPr lang="ja-JP" altLang="en-US" sz="933"/>
              </a:p>
            </p:txBody>
          </p:sp>
          <p:sp>
            <p:nvSpPr>
              <p:cNvPr id="6" name="TextBox 6"/>
              <p:cNvSpPr txBox="1"/>
              <p:nvPr/>
            </p:nvSpPr>
            <p:spPr>
              <a:xfrm>
                <a:off x="0" y="-38100"/>
                <a:ext cx="2363862" cy="632949"/>
              </a:xfrm>
              <a:prstGeom prst="rect">
                <a:avLst/>
              </a:prstGeom>
            </p:spPr>
            <p:txBody>
              <a:bodyPr lIns="33867" tIns="33867" rIns="33867" bIns="33867" rtlCol="0" anchor="ctr"/>
              <a:lstStyle/>
              <a:p>
                <a:pPr algn="ctr">
                  <a:lnSpc>
                    <a:spcPts val="1773"/>
                  </a:lnSpc>
                </a:pPr>
                <a:endParaRPr sz="933"/>
              </a:p>
            </p:txBody>
          </p:sp>
        </p:grpSp>
        <p:sp>
          <p:nvSpPr>
            <p:cNvPr id="9" name="TextBox 9"/>
            <p:cNvSpPr txBox="1"/>
            <p:nvPr/>
          </p:nvSpPr>
          <p:spPr>
            <a:xfrm>
              <a:off x="11459237" y="939302"/>
              <a:ext cx="1015630" cy="1074224"/>
            </a:xfrm>
            <a:prstGeom prst="rect">
              <a:avLst/>
            </a:prstGeom>
          </p:spPr>
          <p:txBody>
            <a:bodyPr lIns="33867" tIns="33867" rIns="33867" bIns="33867" rtlCol="0" anchor="ctr"/>
            <a:lstStyle/>
            <a:p>
              <a:pPr algn="ctr">
                <a:lnSpc>
                  <a:spcPts val="1773"/>
                </a:lnSpc>
              </a:pPr>
              <a:endParaRPr sz="933"/>
            </a:p>
          </p:txBody>
        </p:sp>
        <p:sp>
          <p:nvSpPr>
            <p:cNvPr id="11" name="TextBox 11"/>
            <p:cNvSpPr txBox="1"/>
            <p:nvPr/>
          </p:nvSpPr>
          <p:spPr>
            <a:xfrm>
              <a:off x="543876" y="366680"/>
              <a:ext cx="4782704" cy="539634"/>
            </a:xfrm>
            <a:prstGeom prst="rect">
              <a:avLst/>
            </a:prstGeom>
          </p:spPr>
          <p:txBody>
            <a:bodyPr lIns="0" tIns="0" rIns="0" bIns="0" rtlCol="0" anchor="t">
              <a:spAutoFit/>
            </a:bodyPr>
            <a:lstStyle/>
            <a:p>
              <a:pPr>
                <a:lnSpc>
                  <a:spcPts val="2333"/>
                </a:lnSpc>
              </a:pPr>
              <a:r>
                <a:rPr lang="en-US" sz="1666" b="1">
                  <a:solidFill>
                    <a:srgbClr val="FFFFFF"/>
                  </a:solidFill>
                  <a:latin typeface="Inter Semi-Bold"/>
                  <a:ea typeface="Inter Semi-Bold"/>
                  <a:cs typeface="Inter Semi-Bold"/>
                  <a:sym typeface="Inter Semi-Bold"/>
                </a:rPr>
                <a:t>Expected Outcomes</a:t>
              </a:r>
            </a:p>
          </p:txBody>
        </p:sp>
        <p:sp>
          <p:nvSpPr>
            <p:cNvPr id="12" name="TextBox 12"/>
            <p:cNvSpPr txBox="1"/>
            <p:nvPr/>
          </p:nvSpPr>
          <p:spPr>
            <a:xfrm>
              <a:off x="543876" y="1027896"/>
              <a:ext cx="10557795" cy="1417954"/>
            </a:xfrm>
            <a:prstGeom prst="rect">
              <a:avLst/>
            </a:prstGeom>
          </p:spPr>
          <p:txBody>
            <a:bodyPr lIns="0" tIns="0" rIns="0" bIns="0" rtlCol="0" anchor="t">
              <a:spAutoFit/>
            </a:bodyPr>
            <a:lstStyle/>
            <a:p>
              <a:pPr algn="just">
                <a:lnSpc>
                  <a:spcPts val="1867"/>
                </a:lnSpc>
              </a:pPr>
              <a:r>
                <a:rPr lang="en-US" altLang="ja-JP">
                  <a:solidFill>
                    <a:schemeClr val="bg1"/>
                  </a:solidFill>
                </a:rPr>
                <a:t>Hasil dari analisis ini dapat membantu tim manajemen Bukit Vista menetapkan harga yang kompetitif, meningkatkan pendapatan, dan memberikan pengalaman yang lebih baik bagi tamu.</a:t>
              </a:r>
              <a:endParaRPr lang="en-US" sz="1333">
                <a:solidFill>
                  <a:schemeClr val="bg1"/>
                </a:solidFill>
                <a:latin typeface="Inter"/>
                <a:ea typeface="Inter"/>
                <a:cs typeface="Inter"/>
                <a:sym typeface="Inter"/>
              </a:endParaRPr>
            </a:p>
          </p:txBody>
        </p:sp>
      </p:grpSp>
      <p:grpSp>
        <p:nvGrpSpPr>
          <p:cNvPr id="13" name="Group 13"/>
          <p:cNvGrpSpPr/>
          <p:nvPr/>
        </p:nvGrpSpPr>
        <p:grpSpPr>
          <a:xfrm>
            <a:off x="7932354" y="343529"/>
            <a:ext cx="3861301" cy="134524"/>
            <a:chOff x="0" y="-28575"/>
            <a:chExt cx="7722603" cy="269047"/>
          </a:xfrm>
        </p:grpSpPr>
        <p:grpSp>
          <p:nvGrpSpPr>
            <p:cNvPr id="14" name="Group 14"/>
            <p:cNvGrpSpPr/>
            <p:nvPr/>
          </p:nvGrpSpPr>
          <p:grpSpPr>
            <a:xfrm>
              <a:off x="7192781" y="38548"/>
              <a:ext cx="529822" cy="38662"/>
              <a:chOff x="0" y="0"/>
              <a:chExt cx="128243" cy="9358"/>
            </a:xfrm>
          </p:grpSpPr>
          <p:sp>
            <p:nvSpPr>
              <p:cNvPr id="15" name="Freeform 1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txBody>
              <a:bodyPr/>
              <a:lstStyle/>
              <a:p>
                <a:endParaRPr lang="ja-JP" altLang="en-US" sz="933"/>
              </a:p>
            </p:txBody>
          </p:sp>
          <p:sp>
            <p:nvSpPr>
              <p:cNvPr id="16" name="TextBox 16"/>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933"/>
              </a:p>
            </p:txBody>
          </p:sp>
        </p:grpSp>
        <p:grpSp>
          <p:nvGrpSpPr>
            <p:cNvPr id="17" name="Group 17"/>
            <p:cNvGrpSpPr/>
            <p:nvPr/>
          </p:nvGrpSpPr>
          <p:grpSpPr>
            <a:xfrm>
              <a:off x="7192781" y="161352"/>
              <a:ext cx="529822" cy="38662"/>
              <a:chOff x="0" y="0"/>
              <a:chExt cx="128243" cy="9358"/>
            </a:xfrm>
          </p:grpSpPr>
          <p:sp>
            <p:nvSpPr>
              <p:cNvPr id="18" name="Freeform 1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txBody>
              <a:bodyPr/>
              <a:lstStyle/>
              <a:p>
                <a:endParaRPr lang="ja-JP" altLang="en-US" sz="933"/>
              </a:p>
            </p:txBody>
          </p:sp>
          <p:sp>
            <p:nvSpPr>
              <p:cNvPr id="19" name="TextBox 19"/>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933"/>
              </a:p>
            </p:txBody>
          </p:sp>
        </p:grpSp>
        <p:sp>
          <p:nvSpPr>
            <p:cNvPr id="20" name="TextBox 20"/>
            <p:cNvSpPr txBox="1"/>
            <p:nvPr/>
          </p:nvSpPr>
          <p:spPr>
            <a:xfrm>
              <a:off x="5389751" y="-28575"/>
              <a:ext cx="1304612" cy="269047"/>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Contact</a:t>
              </a:r>
            </a:p>
          </p:txBody>
        </p:sp>
        <p:sp>
          <p:nvSpPr>
            <p:cNvPr id="21" name="TextBox 21"/>
            <p:cNvSpPr txBox="1"/>
            <p:nvPr/>
          </p:nvSpPr>
          <p:spPr>
            <a:xfrm>
              <a:off x="3315352" y="-28575"/>
              <a:ext cx="1413996" cy="269047"/>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About Us</a:t>
              </a:r>
            </a:p>
          </p:txBody>
        </p:sp>
        <p:sp>
          <p:nvSpPr>
            <p:cNvPr id="22" name="TextBox 22"/>
            <p:cNvSpPr txBox="1"/>
            <p:nvPr/>
          </p:nvSpPr>
          <p:spPr>
            <a:xfrm>
              <a:off x="1674344" y="-28575"/>
              <a:ext cx="980608" cy="269047"/>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Service</a:t>
              </a:r>
            </a:p>
          </p:txBody>
        </p:sp>
        <p:sp>
          <p:nvSpPr>
            <p:cNvPr id="23" name="TextBox 23"/>
            <p:cNvSpPr txBox="1"/>
            <p:nvPr/>
          </p:nvSpPr>
          <p:spPr>
            <a:xfrm>
              <a:off x="0" y="-28575"/>
              <a:ext cx="1079680" cy="269047"/>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Home</a:t>
              </a:r>
            </a:p>
          </p:txBody>
        </p:sp>
      </p:grpSp>
      <p:grpSp>
        <p:nvGrpSpPr>
          <p:cNvPr id="27" name="Group 27"/>
          <p:cNvGrpSpPr/>
          <p:nvPr/>
        </p:nvGrpSpPr>
        <p:grpSpPr>
          <a:xfrm>
            <a:off x="767159" y="460319"/>
            <a:ext cx="6210693" cy="1970953"/>
            <a:chOff x="-8234" y="85725"/>
            <a:chExt cx="12421386" cy="3941903"/>
          </a:xfrm>
        </p:grpSpPr>
        <p:sp>
          <p:nvSpPr>
            <p:cNvPr id="28" name="TextBox 28"/>
            <p:cNvSpPr txBox="1"/>
            <p:nvPr/>
          </p:nvSpPr>
          <p:spPr>
            <a:xfrm>
              <a:off x="0" y="85725"/>
              <a:ext cx="12000258" cy="846386"/>
            </a:xfrm>
            <a:prstGeom prst="rect">
              <a:avLst/>
            </a:prstGeom>
          </p:spPr>
          <p:txBody>
            <a:bodyPr lIns="0" tIns="0" rIns="0" bIns="0" rtlCol="0" anchor="t">
              <a:spAutoFit/>
            </a:bodyPr>
            <a:lstStyle/>
            <a:p>
              <a:pPr>
                <a:lnSpc>
                  <a:spcPts val="3334"/>
                </a:lnSpc>
              </a:pPr>
              <a:r>
                <a:rPr lang="en-US" sz="3334" b="1">
                  <a:solidFill>
                    <a:srgbClr val="2A2E3A"/>
                  </a:solidFill>
                  <a:latin typeface="Inter Semi-Bold"/>
                  <a:ea typeface="Inter Semi-Bold"/>
                  <a:cs typeface="Inter Semi-Bold"/>
                  <a:sym typeface="Inter Semi-Bold"/>
                </a:rPr>
                <a:t>Business </a:t>
              </a:r>
              <a:r>
                <a:rPr lang="en-US" sz="3334" b="1">
                  <a:solidFill>
                    <a:srgbClr val="145DA0"/>
                  </a:solidFill>
                  <a:latin typeface="Inter Semi-Bold"/>
                  <a:ea typeface="Inter Semi-Bold"/>
                  <a:cs typeface="Inter Semi-Bold"/>
                  <a:sym typeface="Inter Semi-Bold"/>
                </a:rPr>
                <a:t>Understanding</a:t>
              </a:r>
            </a:p>
          </p:txBody>
        </p:sp>
        <p:sp>
          <p:nvSpPr>
            <p:cNvPr id="29" name="TextBox 29"/>
            <p:cNvSpPr txBox="1"/>
            <p:nvPr/>
          </p:nvSpPr>
          <p:spPr>
            <a:xfrm>
              <a:off x="-8234" y="1143890"/>
              <a:ext cx="12421386" cy="2883738"/>
            </a:xfrm>
            <a:prstGeom prst="rect">
              <a:avLst/>
            </a:prstGeom>
          </p:spPr>
          <p:txBody>
            <a:bodyPr wrap="square" lIns="0" tIns="0" rIns="0" bIns="0" rtlCol="0" anchor="t">
              <a:spAutoFit/>
            </a:bodyPr>
            <a:lstStyle/>
            <a:p>
              <a:pPr algn="just">
                <a:lnSpc>
                  <a:spcPts val="1867"/>
                </a:lnSpc>
              </a:pPr>
              <a:r>
                <a:rPr lang="en-US" altLang="ja-JP"/>
                <a:t>Airbnb telah menjadi platform global yang menghubungkan tamu dan tuan rumah secara langsung sejak 2008. Salah satu mitra utamanya di Indonesia adalah Bukit Vista, yang mengelola berbagai vila di Bali, terutama di kawasan wisata seperti Uluwatu dan Canggu. Setiap vila memiliki keunikan dari sisi lokasi, fasilitas, dan desain, sehingga diperlukan pendekatan berbasis data untuk menentukan harga sewa yang optimal.</a:t>
              </a:r>
              <a:endParaRPr lang="en-US" sz="1333">
                <a:latin typeface="Inter"/>
                <a:ea typeface="Inter"/>
                <a:cs typeface="Inter"/>
                <a:sym typeface="Inter"/>
              </a:endParaRPr>
            </a:p>
          </p:txBody>
        </p:sp>
      </p:grpSp>
      <p:sp>
        <p:nvSpPr>
          <p:cNvPr id="32" name="TextBox 32"/>
          <p:cNvSpPr txBox="1"/>
          <p:nvPr/>
        </p:nvSpPr>
        <p:spPr>
          <a:xfrm>
            <a:off x="5294293" y="2737559"/>
            <a:ext cx="5937923" cy="1602152"/>
          </a:xfrm>
          <a:prstGeom prst="rect">
            <a:avLst/>
          </a:prstGeom>
        </p:spPr>
        <p:txBody>
          <a:bodyPr lIns="33867" tIns="33867" rIns="33867" bIns="33867" rtlCol="0" anchor="ctr"/>
          <a:lstStyle/>
          <a:p>
            <a:pPr algn="ctr">
              <a:lnSpc>
                <a:spcPts val="1773"/>
              </a:lnSpc>
            </a:pPr>
            <a:endParaRPr sz="933"/>
          </a:p>
        </p:txBody>
      </p:sp>
      <p:sp>
        <p:nvSpPr>
          <p:cNvPr id="35" name="TextBox 35"/>
          <p:cNvSpPr txBox="1"/>
          <p:nvPr/>
        </p:nvSpPr>
        <p:spPr>
          <a:xfrm>
            <a:off x="5080933" y="3108781"/>
            <a:ext cx="503945" cy="537112"/>
          </a:xfrm>
          <a:prstGeom prst="rect">
            <a:avLst/>
          </a:prstGeom>
        </p:spPr>
        <p:txBody>
          <a:bodyPr lIns="33867" tIns="33867" rIns="33867" bIns="33867" rtlCol="0" anchor="ctr"/>
          <a:lstStyle/>
          <a:p>
            <a:pPr algn="ctr">
              <a:lnSpc>
                <a:spcPts val="1773"/>
              </a:lnSpc>
            </a:pPr>
            <a:endParaRPr sz="933"/>
          </a:p>
        </p:txBody>
      </p:sp>
      <p:sp>
        <p:nvSpPr>
          <p:cNvPr id="36" name="TextBox 36"/>
          <p:cNvSpPr txBox="1"/>
          <p:nvPr/>
        </p:nvSpPr>
        <p:spPr>
          <a:xfrm>
            <a:off x="5111555" y="3430222"/>
            <a:ext cx="442701" cy="269817"/>
          </a:xfrm>
          <a:prstGeom prst="rect">
            <a:avLst/>
          </a:prstGeom>
        </p:spPr>
        <p:txBody>
          <a:bodyPr lIns="0" tIns="0" rIns="0" bIns="0" rtlCol="0" anchor="t">
            <a:spAutoFit/>
          </a:bodyPr>
          <a:lstStyle/>
          <a:p>
            <a:pPr algn="ctr">
              <a:lnSpc>
                <a:spcPts val="2333"/>
              </a:lnSpc>
            </a:pPr>
            <a:r>
              <a:rPr lang="en-US" sz="1666" b="1">
                <a:solidFill>
                  <a:srgbClr val="263744"/>
                </a:solidFill>
                <a:latin typeface="Inter Semi-Bold"/>
                <a:ea typeface="Inter Semi-Bold"/>
                <a:cs typeface="Inter Semi-Bold"/>
                <a:sym typeface="Inter Semi-Bold"/>
              </a:rPr>
              <a:t>1</a:t>
            </a:r>
          </a:p>
        </p:txBody>
      </p:sp>
      <p:sp>
        <p:nvSpPr>
          <p:cNvPr id="39" name="TextBox 39"/>
          <p:cNvSpPr txBox="1"/>
          <p:nvPr/>
        </p:nvSpPr>
        <p:spPr>
          <a:xfrm>
            <a:off x="11782920" y="5807126"/>
            <a:ext cx="295165" cy="16979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01</a:t>
            </a: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31229" y="-1224477"/>
            <a:ext cx="9306953" cy="9306953"/>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sz="933"/>
          </a:p>
        </p:txBody>
      </p:sp>
      <p:grpSp>
        <p:nvGrpSpPr>
          <p:cNvPr id="3" name="Group 3"/>
          <p:cNvGrpSpPr/>
          <p:nvPr/>
        </p:nvGrpSpPr>
        <p:grpSpPr>
          <a:xfrm>
            <a:off x="685800" y="2331728"/>
            <a:ext cx="3689601" cy="2060824"/>
            <a:chOff x="0" y="38100"/>
            <a:chExt cx="7379203" cy="4121649"/>
          </a:xfrm>
        </p:grpSpPr>
        <p:sp>
          <p:nvSpPr>
            <p:cNvPr id="4" name="TextBox 4"/>
            <p:cNvSpPr txBox="1"/>
            <p:nvPr/>
          </p:nvSpPr>
          <p:spPr>
            <a:xfrm>
              <a:off x="0" y="38100"/>
              <a:ext cx="7379203" cy="2718693"/>
            </a:xfrm>
            <a:prstGeom prst="rect">
              <a:avLst/>
            </a:prstGeom>
          </p:spPr>
          <p:txBody>
            <a:bodyPr lIns="0" tIns="0" rIns="0" bIns="0" rtlCol="0" anchor="t">
              <a:spAutoFit/>
            </a:bodyPr>
            <a:lstStyle/>
            <a:p>
              <a:pPr>
                <a:lnSpc>
                  <a:spcPts val="5320"/>
                </a:lnSpc>
              </a:pPr>
              <a:r>
                <a:rPr lang="en-US" sz="4666" b="1">
                  <a:solidFill>
                    <a:srgbClr val="2A2E3A"/>
                  </a:solidFill>
                  <a:latin typeface="Inter Bold"/>
                  <a:ea typeface="Inter Bold"/>
                  <a:cs typeface="Inter Bold"/>
                  <a:sym typeface="Inter Bold"/>
                </a:rPr>
                <a:t>Data </a:t>
              </a:r>
              <a:r>
                <a:rPr lang="en-US" sz="4666" b="1">
                  <a:solidFill>
                    <a:srgbClr val="145DA0"/>
                  </a:solidFill>
                  <a:latin typeface="Inter Bold"/>
                  <a:ea typeface="Inter Bold"/>
                  <a:cs typeface="Inter Bold"/>
                  <a:sym typeface="Inter Bold"/>
                </a:rPr>
                <a:t>Preparation</a:t>
              </a:r>
            </a:p>
          </p:txBody>
        </p:sp>
        <p:sp>
          <p:nvSpPr>
            <p:cNvPr id="5" name="TextBox 5"/>
            <p:cNvSpPr txBox="1"/>
            <p:nvPr/>
          </p:nvSpPr>
          <p:spPr>
            <a:xfrm>
              <a:off x="0" y="3078941"/>
              <a:ext cx="7025101" cy="1080808"/>
            </a:xfrm>
            <a:prstGeom prst="rect">
              <a:avLst/>
            </a:prstGeom>
          </p:spPr>
          <p:txBody>
            <a:bodyPr lIns="0" tIns="0" rIns="0" bIns="0" rtlCol="0" anchor="t">
              <a:spAutoFit/>
            </a:bodyPr>
            <a:lstStyle/>
            <a:p>
              <a:pPr>
                <a:lnSpc>
                  <a:spcPts val="2239"/>
                </a:lnSpc>
              </a:pPr>
              <a:r>
                <a:rPr lang="en-US" sz="1600">
                  <a:solidFill>
                    <a:srgbClr val="545454"/>
                  </a:solidFill>
                  <a:latin typeface="Helios"/>
                  <a:ea typeface="Helios"/>
                  <a:cs typeface="Helios"/>
                  <a:sym typeface="Helios"/>
                </a:rPr>
                <a:t>Memastikan data siap digunakan dalam analisis atau pembuatan model.</a:t>
              </a:r>
            </a:p>
          </p:txBody>
        </p:sp>
      </p:grpSp>
      <p:grpSp>
        <p:nvGrpSpPr>
          <p:cNvPr id="6" name="Group 6"/>
          <p:cNvGrpSpPr/>
          <p:nvPr/>
        </p:nvGrpSpPr>
        <p:grpSpPr>
          <a:xfrm>
            <a:off x="8093475" y="847822"/>
            <a:ext cx="4344831" cy="5049325"/>
            <a:chOff x="0" y="0"/>
            <a:chExt cx="1333985" cy="1550285"/>
          </a:xfrm>
        </p:grpSpPr>
        <p:sp>
          <p:nvSpPr>
            <p:cNvPr id="7" name="Freeform 7"/>
            <p:cNvSpPr/>
            <p:nvPr/>
          </p:nvSpPr>
          <p:spPr>
            <a:xfrm>
              <a:off x="0" y="0"/>
              <a:ext cx="1333985" cy="1550285"/>
            </a:xfrm>
            <a:custGeom>
              <a:avLst/>
              <a:gdLst/>
              <a:ahLst/>
              <a:cxnLst/>
              <a:rect l="l" t="t" r="r" b="b"/>
              <a:pathLst>
                <a:path w="1333985" h="1550285">
                  <a:moveTo>
                    <a:pt x="59396" y="0"/>
                  </a:moveTo>
                  <a:lnTo>
                    <a:pt x="1274590" y="0"/>
                  </a:lnTo>
                  <a:cubicBezTo>
                    <a:pt x="1307393" y="0"/>
                    <a:pt x="1333985" y="26592"/>
                    <a:pt x="1333985" y="59396"/>
                  </a:cubicBezTo>
                  <a:lnTo>
                    <a:pt x="1333985" y="1490889"/>
                  </a:lnTo>
                  <a:cubicBezTo>
                    <a:pt x="1333985" y="1523692"/>
                    <a:pt x="1307393" y="1550285"/>
                    <a:pt x="1274590" y="1550285"/>
                  </a:cubicBezTo>
                  <a:lnTo>
                    <a:pt x="59396" y="1550285"/>
                  </a:lnTo>
                  <a:cubicBezTo>
                    <a:pt x="26592" y="1550285"/>
                    <a:pt x="0" y="1523692"/>
                    <a:pt x="0" y="1490889"/>
                  </a:cubicBezTo>
                  <a:lnTo>
                    <a:pt x="0" y="59396"/>
                  </a:lnTo>
                  <a:cubicBezTo>
                    <a:pt x="0" y="26592"/>
                    <a:pt x="26592" y="0"/>
                    <a:pt x="59396" y="0"/>
                  </a:cubicBezTo>
                  <a:close/>
                </a:path>
              </a:pathLst>
            </a:custGeom>
            <a:solidFill>
              <a:srgbClr val="1A72A7"/>
            </a:solidFill>
          </p:spPr>
          <p:txBody>
            <a:bodyPr/>
            <a:lstStyle/>
            <a:p>
              <a:endParaRPr lang="ja-JP" altLang="en-US" sz="933"/>
            </a:p>
          </p:txBody>
        </p:sp>
        <p:sp>
          <p:nvSpPr>
            <p:cNvPr id="8" name="TextBox 8"/>
            <p:cNvSpPr txBox="1"/>
            <p:nvPr/>
          </p:nvSpPr>
          <p:spPr>
            <a:xfrm>
              <a:off x="0" y="-38100"/>
              <a:ext cx="1333985" cy="1588385"/>
            </a:xfrm>
            <a:prstGeom prst="rect">
              <a:avLst/>
            </a:prstGeom>
          </p:spPr>
          <p:txBody>
            <a:bodyPr lIns="31391" tIns="31391" rIns="31391" bIns="31391" rtlCol="0" anchor="ctr"/>
            <a:lstStyle/>
            <a:p>
              <a:pPr algn="ctr">
                <a:lnSpc>
                  <a:spcPts val="1773"/>
                </a:lnSpc>
              </a:pPr>
              <a:endParaRPr sz="933"/>
            </a:p>
          </p:txBody>
        </p:sp>
      </p:grpSp>
      <p:grpSp>
        <p:nvGrpSpPr>
          <p:cNvPr id="9" name="Group 9"/>
          <p:cNvGrpSpPr/>
          <p:nvPr/>
        </p:nvGrpSpPr>
        <p:grpSpPr>
          <a:xfrm>
            <a:off x="6690125" y="974835"/>
            <a:ext cx="4337491" cy="1279219"/>
            <a:chOff x="0" y="-9525"/>
            <a:chExt cx="8674981" cy="2558437"/>
          </a:xfrm>
        </p:grpSpPr>
        <p:sp>
          <p:nvSpPr>
            <p:cNvPr id="10" name="Freeform 10"/>
            <p:cNvSpPr/>
            <p:nvPr/>
          </p:nvSpPr>
          <p:spPr>
            <a:xfrm>
              <a:off x="0" y="61588"/>
              <a:ext cx="2428944" cy="2428944"/>
            </a:xfrm>
            <a:custGeom>
              <a:avLst/>
              <a:gdLst/>
              <a:ahLst/>
              <a:cxnLst/>
              <a:rect l="l" t="t" r="r" b="b"/>
              <a:pathLst>
                <a:path w="2428944" h="2428944">
                  <a:moveTo>
                    <a:pt x="0" y="0"/>
                  </a:moveTo>
                  <a:lnTo>
                    <a:pt x="2428944" y="0"/>
                  </a:lnTo>
                  <a:lnTo>
                    <a:pt x="2428944" y="2428945"/>
                  </a:lnTo>
                  <a:lnTo>
                    <a:pt x="0" y="2428945"/>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txBody>
            <a:bodyPr/>
            <a:lstStyle/>
            <a:p>
              <a:endParaRPr lang="ja-JP" altLang="en-US" sz="933"/>
            </a:p>
          </p:txBody>
        </p:sp>
        <p:sp>
          <p:nvSpPr>
            <p:cNvPr id="11" name="Freeform 11"/>
            <p:cNvSpPr/>
            <p:nvPr/>
          </p:nvSpPr>
          <p:spPr>
            <a:xfrm>
              <a:off x="252229" y="313817"/>
              <a:ext cx="1924487" cy="1924487"/>
            </a:xfrm>
            <a:custGeom>
              <a:avLst/>
              <a:gdLst/>
              <a:ahLst/>
              <a:cxnLst/>
              <a:rect l="l" t="t" r="r" b="b"/>
              <a:pathLst>
                <a:path w="1924487" h="1924487">
                  <a:moveTo>
                    <a:pt x="0" y="0"/>
                  </a:moveTo>
                  <a:lnTo>
                    <a:pt x="1924487" y="0"/>
                  </a:lnTo>
                  <a:lnTo>
                    <a:pt x="1924487" y="1924487"/>
                  </a:lnTo>
                  <a:lnTo>
                    <a:pt x="0" y="19244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sz="933"/>
            </a:p>
          </p:txBody>
        </p:sp>
        <p:sp>
          <p:nvSpPr>
            <p:cNvPr id="12" name="Freeform 12"/>
            <p:cNvSpPr/>
            <p:nvPr/>
          </p:nvSpPr>
          <p:spPr>
            <a:xfrm>
              <a:off x="930756" y="898231"/>
              <a:ext cx="567431" cy="755659"/>
            </a:xfrm>
            <a:custGeom>
              <a:avLst/>
              <a:gdLst/>
              <a:ahLst/>
              <a:cxnLst/>
              <a:rect l="l" t="t" r="r" b="b"/>
              <a:pathLst>
                <a:path w="567431" h="755659">
                  <a:moveTo>
                    <a:pt x="0" y="0"/>
                  </a:moveTo>
                  <a:lnTo>
                    <a:pt x="567432" y="0"/>
                  </a:lnTo>
                  <a:lnTo>
                    <a:pt x="567432" y="755659"/>
                  </a:lnTo>
                  <a:lnTo>
                    <a:pt x="0" y="7556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sz="933"/>
            </a:p>
          </p:txBody>
        </p:sp>
        <p:sp>
          <p:nvSpPr>
            <p:cNvPr id="13" name="TextBox 13"/>
            <p:cNvSpPr txBox="1"/>
            <p:nvPr/>
          </p:nvSpPr>
          <p:spPr>
            <a:xfrm>
              <a:off x="3492176" y="-9525"/>
              <a:ext cx="5182805" cy="1291507"/>
            </a:xfrm>
            <a:prstGeom prst="rect">
              <a:avLst/>
            </a:prstGeom>
          </p:spPr>
          <p:txBody>
            <a:bodyPr lIns="0" tIns="0" rIns="0" bIns="0" rtlCol="0" anchor="t">
              <a:spAutoFit/>
            </a:bodyPr>
            <a:lstStyle/>
            <a:p>
              <a:pPr>
                <a:lnSpc>
                  <a:spcPts val="2560"/>
                </a:lnSpc>
              </a:pPr>
              <a:r>
                <a:rPr lang="en-US" sz="2133" b="1">
                  <a:solidFill>
                    <a:srgbClr val="FFFFFF"/>
                  </a:solidFill>
                  <a:latin typeface="Inter Bold"/>
                  <a:ea typeface="Inter Bold"/>
                  <a:cs typeface="Inter Bold"/>
                  <a:sym typeface="Inter Bold"/>
                </a:rPr>
                <a:t>Data</a:t>
              </a:r>
            </a:p>
            <a:p>
              <a:pPr>
                <a:lnSpc>
                  <a:spcPts val="2560"/>
                </a:lnSpc>
                <a:spcBef>
                  <a:spcPct val="0"/>
                </a:spcBef>
              </a:pPr>
              <a:r>
                <a:rPr lang="en-US" sz="2133" b="1">
                  <a:solidFill>
                    <a:srgbClr val="FFFFFF"/>
                  </a:solidFill>
                  <a:latin typeface="Inter Bold"/>
                  <a:ea typeface="Inter Bold"/>
                  <a:cs typeface="Inter Bold"/>
                  <a:sym typeface="Inter Bold"/>
                </a:rPr>
                <a:t>Cleaning</a:t>
              </a:r>
            </a:p>
          </p:txBody>
        </p:sp>
        <p:sp>
          <p:nvSpPr>
            <p:cNvPr id="14" name="TextBox 14"/>
            <p:cNvSpPr txBox="1"/>
            <p:nvPr/>
          </p:nvSpPr>
          <p:spPr>
            <a:xfrm>
              <a:off x="3492176" y="1468104"/>
              <a:ext cx="5182805" cy="1080808"/>
            </a:xfrm>
            <a:prstGeom prst="rect">
              <a:avLst/>
            </a:prstGeom>
          </p:spPr>
          <p:txBody>
            <a:bodyPr lIns="0" tIns="0" rIns="0" bIns="0" rtlCol="0" anchor="t">
              <a:spAutoFit/>
            </a:bodyPr>
            <a:lstStyle/>
            <a:p>
              <a:pPr>
                <a:lnSpc>
                  <a:spcPts val="2239"/>
                </a:lnSpc>
                <a:spcBef>
                  <a:spcPct val="0"/>
                </a:spcBef>
              </a:pPr>
              <a:r>
                <a:rPr lang="en-US" sz="1600">
                  <a:solidFill>
                    <a:srgbClr val="FFFFFF"/>
                  </a:solidFill>
                  <a:latin typeface="Inter"/>
                  <a:ea typeface="Inter"/>
                  <a:cs typeface="Inter"/>
                  <a:sym typeface="Inter"/>
                </a:rPr>
                <a:t>Duplicate, Missing Value, Outlier, Inconsistent Data</a:t>
              </a:r>
            </a:p>
          </p:txBody>
        </p:sp>
      </p:grpSp>
      <p:grpSp>
        <p:nvGrpSpPr>
          <p:cNvPr id="15" name="Group 15"/>
          <p:cNvGrpSpPr/>
          <p:nvPr/>
        </p:nvGrpSpPr>
        <p:grpSpPr>
          <a:xfrm>
            <a:off x="6690125" y="2786244"/>
            <a:ext cx="4337491" cy="1279183"/>
            <a:chOff x="0" y="-9525"/>
            <a:chExt cx="8674981" cy="2558365"/>
          </a:xfrm>
        </p:grpSpPr>
        <p:sp>
          <p:nvSpPr>
            <p:cNvPr id="16" name="Freeform 16"/>
            <p:cNvSpPr/>
            <p:nvPr/>
          </p:nvSpPr>
          <p:spPr>
            <a:xfrm>
              <a:off x="0" y="61516"/>
              <a:ext cx="2428944" cy="2428944"/>
            </a:xfrm>
            <a:custGeom>
              <a:avLst/>
              <a:gdLst/>
              <a:ahLst/>
              <a:cxnLst/>
              <a:rect l="l" t="t" r="r" b="b"/>
              <a:pathLst>
                <a:path w="2428944" h="2428944">
                  <a:moveTo>
                    <a:pt x="0" y="0"/>
                  </a:moveTo>
                  <a:lnTo>
                    <a:pt x="2428944" y="0"/>
                  </a:lnTo>
                  <a:lnTo>
                    <a:pt x="2428944" y="2428945"/>
                  </a:lnTo>
                  <a:lnTo>
                    <a:pt x="0" y="2428945"/>
                  </a:lnTo>
                  <a:lnTo>
                    <a:pt x="0" y="0"/>
                  </a:lnTo>
                  <a:close/>
                </a:path>
              </a:pathLst>
            </a:custGeom>
            <a:blipFill>
              <a:blip r:embed="rId10">
                <a:alphaModFix amt="44999"/>
                <a:extLst>
                  <a:ext uri="{96DAC541-7B7A-43D3-8B79-37D633B846F1}">
                    <asvg:svgBlip xmlns:asvg="http://schemas.microsoft.com/office/drawing/2016/SVG/main" r:embed="rId11"/>
                  </a:ext>
                </a:extLst>
              </a:blip>
              <a:stretch>
                <a:fillRect/>
              </a:stretch>
            </a:blipFill>
          </p:spPr>
          <p:txBody>
            <a:bodyPr/>
            <a:lstStyle/>
            <a:p>
              <a:endParaRPr lang="ja-JP" altLang="en-US" sz="933"/>
            </a:p>
          </p:txBody>
        </p:sp>
        <p:sp>
          <p:nvSpPr>
            <p:cNvPr id="17" name="Freeform 17"/>
            <p:cNvSpPr/>
            <p:nvPr/>
          </p:nvSpPr>
          <p:spPr>
            <a:xfrm>
              <a:off x="252229" y="313745"/>
              <a:ext cx="1924487" cy="1924487"/>
            </a:xfrm>
            <a:custGeom>
              <a:avLst/>
              <a:gdLst/>
              <a:ahLst/>
              <a:cxnLst/>
              <a:rect l="l" t="t" r="r" b="b"/>
              <a:pathLst>
                <a:path w="1924487" h="1924487">
                  <a:moveTo>
                    <a:pt x="0" y="0"/>
                  </a:moveTo>
                  <a:lnTo>
                    <a:pt x="1924487" y="0"/>
                  </a:lnTo>
                  <a:lnTo>
                    <a:pt x="1924487" y="1924487"/>
                  </a:lnTo>
                  <a:lnTo>
                    <a:pt x="0" y="19244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sz="933"/>
            </a:p>
          </p:txBody>
        </p:sp>
        <p:sp>
          <p:nvSpPr>
            <p:cNvPr id="18" name="TextBox 18"/>
            <p:cNvSpPr txBox="1"/>
            <p:nvPr/>
          </p:nvSpPr>
          <p:spPr>
            <a:xfrm>
              <a:off x="3492176" y="-9525"/>
              <a:ext cx="5182805" cy="1291507"/>
            </a:xfrm>
            <a:prstGeom prst="rect">
              <a:avLst/>
            </a:prstGeom>
          </p:spPr>
          <p:txBody>
            <a:bodyPr lIns="0" tIns="0" rIns="0" bIns="0" rtlCol="0" anchor="t">
              <a:spAutoFit/>
            </a:bodyPr>
            <a:lstStyle/>
            <a:p>
              <a:pPr>
                <a:lnSpc>
                  <a:spcPts val="2560"/>
                </a:lnSpc>
                <a:spcBef>
                  <a:spcPct val="0"/>
                </a:spcBef>
              </a:pPr>
              <a:r>
                <a:rPr lang="en-US" sz="2133" b="1">
                  <a:solidFill>
                    <a:srgbClr val="FFFFFF"/>
                  </a:solidFill>
                  <a:latin typeface="Inter Bold"/>
                  <a:ea typeface="Inter Bold"/>
                  <a:cs typeface="Inter Bold"/>
                  <a:sym typeface="Inter Bold"/>
                </a:rPr>
                <a:t>Data</a:t>
              </a:r>
            </a:p>
            <a:p>
              <a:pPr>
                <a:lnSpc>
                  <a:spcPts val="2560"/>
                </a:lnSpc>
                <a:spcBef>
                  <a:spcPct val="0"/>
                </a:spcBef>
              </a:pPr>
              <a:r>
                <a:rPr lang="en-US" sz="2133" b="1">
                  <a:solidFill>
                    <a:srgbClr val="FFFFFF"/>
                  </a:solidFill>
                  <a:latin typeface="Inter Bold"/>
                  <a:ea typeface="Inter Bold"/>
                  <a:cs typeface="Inter Bold"/>
                  <a:sym typeface="Inter Bold"/>
                </a:rPr>
                <a:t>Manipulation</a:t>
              </a:r>
            </a:p>
          </p:txBody>
        </p:sp>
        <p:sp>
          <p:nvSpPr>
            <p:cNvPr id="19" name="TextBox 19"/>
            <p:cNvSpPr txBox="1"/>
            <p:nvPr/>
          </p:nvSpPr>
          <p:spPr>
            <a:xfrm>
              <a:off x="3492176" y="1468032"/>
              <a:ext cx="5182805" cy="1080808"/>
            </a:xfrm>
            <a:prstGeom prst="rect">
              <a:avLst/>
            </a:prstGeom>
          </p:spPr>
          <p:txBody>
            <a:bodyPr lIns="0" tIns="0" rIns="0" bIns="0" rtlCol="0" anchor="t">
              <a:spAutoFit/>
            </a:bodyPr>
            <a:lstStyle/>
            <a:p>
              <a:pPr>
                <a:lnSpc>
                  <a:spcPts val="2239"/>
                </a:lnSpc>
                <a:spcBef>
                  <a:spcPct val="0"/>
                </a:spcBef>
              </a:pPr>
              <a:r>
                <a:rPr lang="en-US" sz="1600">
                  <a:solidFill>
                    <a:srgbClr val="FFFFFF"/>
                  </a:solidFill>
                  <a:latin typeface="Inter"/>
                  <a:ea typeface="Inter"/>
                  <a:cs typeface="Inter"/>
                  <a:sym typeface="Inter"/>
                </a:rPr>
                <a:t>Data Type Conversion, Removal, Aggregation</a:t>
              </a:r>
            </a:p>
          </p:txBody>
        </p:sp>
        <p:sp>
          <p:nvSpPr>
            <p:cNvPr id="20" name="Freeform 20"/>
            <p:cNvSpPr/>
            <p:nvPr/>
          </p:nvSpPr>
          <p:spPr>
            <a:xfrm>
              <a:off x="796007" y="855112"/>
              <a:ext cx="836930" cy="836930"/>
            </a:xfrm>
            <a:custGeom>
              <a:avLst/>
              <a:gdLst/>
              <a:ahLst/>
              <a:cxnLst/>
              <a:rect l="l" t="t" r="r" b="b"/>
              <a:pathLst>
                <a:path w="836930" h="836930">
                  <a:moveTo>
                    <a:pt x="0" y="0"/>
                  </a:moveTo>
                  <a:lnTo>
                    <a:pt x="836930" y="0"/>
                  </a:lnTo>
                  <a:lnTo>
                    <a:pt x="836930" y="836930"/>
                  </a:lnTo>
                  <a:lnTo>
                    <a:pt x="0" y="8369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ja-JP" altLang="en-US" sz="933"/>
            </a:p>
          </p:txBody>
        </p:sp>
      </p:grpSp>
      <p:grpSp>
        <p:nvGrpSpPr>
          <p:cNvPr id="21" name="Group 21"/>
          <p:cNvGrpSpPr/>
          <p:nvPr/>
        </p:nvGrpSpPr>
        <p:grpSpPr>
          <a:xfrm>
            <a:off x="6690125" y="4437230"/>
            <a:ext cx="4337491" cy="1279183"/>
            <a:chOff x="0" y="-9525"/>
            <a:chExt cx="8674981" cy="2558365"/>
          </a:xfrm>
        </p:grpSpPr>
        <p:sp>
          <p:nvSpPr>
            <p:cNvPr id="22" name="TextBox 22"/>
            <p:cNvSpPr txBox="1"/>
            <p:nvPr/>
          </p:nvSpPr>
          <p:spPr>
            <a:xfrm>
              <a:off x="3492176" y="-9525"/>
              <a:ext cx="5182805" cy="1291507"/>
            </a:xfrm>
            <a:prstGeom prst="rect">
              <a:avLst/>
            </a:prstGeom>
          </p:spPr>
          <p:txBody>
            <a:bodyPr lIns="0" tIns="0" rIns="0" bIns="0" rtlCol="0" anchor="t">
              <a:spAutoFit/>
            </a:bodyPr>
            <a:lstStyle/>
            <a:p>
              <a:pPr>
                <a:lnSpc>
                  <a:spcPts val="2560"/>
                </a:lnSpc>
                <a:spcBef>
                  <a:spcPct val="0"/>
                </a:spcBef>
              </a:pPr>
              <a:r>
                <a:rPr lang="en-US" sz="2133" b="1">
                  <a:solidFill>
                    <a:srgbClr val="FFFFFF"/>
                  </a:solidFill>
                  <a:latin typeface="Inter Bold"/>
                  <a:ea typeface="Inter Bold"/>
                  <a:cs typeface="Inter Bold"/>
                  <a:sym typeface="Inter Bold"/>
                </a:rPr>
                <a:t>Feature Engineering</a:t>
              </a:r>
            </a:p>
          </p:txBody>
        </p:sp>
        <p:sp>
          <p:nvSpPr>
            <p:cNvPr id="23" name="TextBox 23"/>
            <p:cNvSpPr txBox="1"/>
            <p:nvPr/>
          </p:nvSpPr>
          <p:spPr>
            <a:xfrm>
              <a:off x="3492176" y="1468032"/>
              <a:ext cx="5182805" cy="1080808"/>
            </a:xfrm>
            <a:prstGeom prst="rect">
              <a:avLst/>
            </a:prstGeom>
          </p:spPr>
          <p:txBody>
            <a:bodyPr lIns="0" tIns="0" rIns="0" bIns="0" rtlCol="0" anchor="t">
              <a:spAutoFit/>
            </a:bodyPr>
            <a:lstStyle/>
            <a:p>
              <a:pPr>
                <a:lnSpc>
                  <a:spcPts val="2239"/>
                </a:lnSpc>
                <a:spcBef>
                  <a:spcPct val="0"/>
                </a:spcBef>
              </a:pPr>
              <a:r>
                <a:rPr lang="en-US" sz="1600">
                  <a:solidFill>
                    <a:srgbClr val="FFFFFF"/>
                  </a:solidFill>
                  <a:latin typeface="Inter"/>
                  <a:ea typeface="Inter"/>
                  <a:cs typeface="Inter"/>
                  <a:sym typeface="Inter"/>
                </a:rPr>
                <a:t>Binning, Transformation, Extraction and Mapping</a:t>
              </a:r>
            </a:p>
          </p:txBody>
        </p:sp>
        <p:sp>
          <p:nvSpPr>
            <p:cNvPr id="24" name="Freeform 24"/>
            <p:cNvSpPr/>
            <p:nvPr/>
          </p:nvSpPr>
          <p:spPr>
            <a:xfrm>
              <a:off x="0" y="61516"/>
              <a:ext cx="2428944" cy="2428944"/>
            </a:xfrm>
            <a:custGeom>
              <a:avLst/>
              <a:gdLst/>
              <a:ahLst/>
              <a:cxnLst/>
              <a:rect l="l" t="t" r="r" b="b"/>
              <a:pathLst>
                <a:path w="2428944" h="2428944">
                  <a:moveTo>
                    <a:pt x="0" y="0"/>
                  </a:moveTo>
                  <a:lnTo>
                    <a:pt x="2428944" y="0"/>
                  </a:lnTo>
                  <a:lnTo>
                    <a:pt x="2428944" y="2428945"/>
                  </a:lnTo>
                  <a:lnTo>
                    <a:pt x="0" y="2428945"/>
                  </a:lnTo>
                  <a:lnTo>
                    <a:pt x="0" y="0"/>
                  </a:lnTo>
                  <a:close/>
                </a:path>
              </a:pathLst>
            </a:custGeom>
            <a:blipFill>
              <a:blip r:embed="rId10">
                <a:alphaModFix amt="44999"/>
                <a:extLst>
                  <a:ext uri="{96DAC541-7B7A-43D3-8B79-37D633B846F1}">
                    <asvg:svgBlip xmlns:asvg="http://schemas.microsoft.com/office/drawing/2016/SVG/main" r:embed="rId11"/>
                  </a:ext>
                </a:extLst>
              </a:blip>
              <a:stretch>
                <a:fillRect/>
              </a:stretch>
            </a:blipFill>
          </p:spPr>
          <p:txBody>
            <a:bodyPr/>
            <a:lstStyle/>
            <a:p>
              <a:endParaRPr lang="ja-JP" altLang="en-US" sz="933"/>
            </a:p>
          </p:txBody>
        </p:sp>
        <p:sp>
          <p:nvSpPr>
            <p:cNvPr id="25" name="Freeform 25"/>
            <p:cNvSpPr/>
            <p:nvPr/>
          </p:nvSpPr>
          <p:spPr>
            <a:xfrm>
              <a:off x="252229" y="313745"/>
              <a:ext cx="1924487" cy="1924487"/>
            </a:xfrm>
            <a:custGeom>
              <a:avLst/>
              <a:gdLst/>
              <a:ahLst/>
              <a:cxnLst/>
              <a:rect l="l" t="t" r="r" b="b"/>
              <a:pathLst>
                <a:path w="1924487" h="1924487">
                  <a:moveTo>
                    <a:pt x="0" y="0"/>
                  </a:moveTo>
                  <a:lnTo>
                    <a:pt x="1924487" y="0"/>
                  </a:lnTo>
                  <a:lnTo>
                    <a:pt x="1924487" y="1924487"/>
                  </a:lnTo>
                  <a:lnTo>
                    <a:pt x="0" y="19244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sz="933"/>
            </a:p>
          </p:txBody>
        </p:sp>
        <p:sp>
          <p:nvSpPr>
            <p:cNvPr id="26" name="Freeform 26"/>
            <p:cNvSpPr/>
            <p:nvPr/>
          </p:nvSpPr>
          <p:spPr>
            <a:xfrm>
              <a:off x="930756" y="857777"/>
              <a:ext cx="590059" cy="836424"/>
            </a:xfrm>
            <a:custGeom>
              <a:avLst/>
              <a:gdLst/>
              <a:ahLst/>
              <a:cxnLst/>
              <a:rect l="l" t="t" r="r" b="b"/>
              <a:pathLst>
                <a:path w="590059" h="836424">
                  <a:moveTo>
                    <a:pt x="0" y="0"/>
                  </a:moveTo>
                  <a:lnTo>
                    <a:pt x="590059" y="0"/>
                  </a:lnTo>
                  <a:lnTo>
                    <a:pt x="590059" y="836423"/>
                  </a:lnTo>
                  <a:lnTo>
                    <a:pt x="0" y="8364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ja-JP" altLang="en-US" sz="933"/>
            </a:p>
          </p:txBody>
        </p:sp>
      </p:grpSp>
      <p:sp>
        <p:nvSpPr>
          <p:cNvPr id="27" name="TextBox 27"/>
          <p:cNvSpPr txBox="1"/>
          <p:nvPr/>
        </p:nvSpPr>
        <p:spPr>
          <a:xfrm>
            <a:off x="685801" y="5971540"/>
            <a:ext cx="2414439" cy="188962"/>
          </a:xfrm>
          <a:prstGeom prst="rect">
            <a:avLst/>
          </a:prstGeom>
        </p:spPr>
        <p:txBody>
          <a:bodyPr lIns="0" tIns="0" rIns="0" bIns="0" rtlCol="0" anchor="t">
            <a:spAutoFit/>
          </a:bodyPr>
          <a:lstStyle/>
          <a:p>
            <a:pPr>
              <a:lnSpc>
                <a:spcPts val="1560"/>
              </a:lnSpc>
              <a:spcBef>
                <a:spcPct val="0"/>
              </a:spcBef>
            </a:pPr>
            <a:r>
              <a:rPr lang="en-US" sz="1200" u="sng">
                <a:solidFill>
                  <a:srgbClr val="145DA0"/>
                </a:solidFill>
                <a:latin typeface="Helios"/>
                <a:ea typeface="Helios"/>
                <a:cs typeface="Helios"/>
                <a:sym typeface="Helios"/>
                <a:hlinkClick r:id="rId16" action="ppaction://hlinksldjump"/>
              </a:rPr>
              <a:t>Back to Project Workflow</a:t>
            </a:r>
          </a:p>
        </p:txBody>
      </p:sp>
      <p:sp>
        <p:nvSpPr>
          <p:cNvPr id="28" name="AutoShape 28"/>
          <p:cNvSpPr/>
          <p:nvPr/>
        </p:nvSpPr>
        <p:spPr>
          <a:xfrm flipV="1">
            <a:off x="5775725" y="1617610"/>
            <a:ext cx="914400" cy="1811390"/>
          </a:xfrm>
          <a:prstGeom prst="line">
            <a:avLst/>
          </a:prstGeom>
          <a:ln w="38100" cap="flat">
            <a:solidFill>
              <a:srgbClr val="718BAB">
                <a:alpha val="49804"/>
              </a:srgbClr>
            </a:solidFill>
            <a:prstDash val="solid"/>
            <a:headEnd type="diamond" w="lg" len="lg"/>
            <a:tailEnd type="diamond" w="lg" len="lg"/>
          </a:ln>
        </p:spPr>
        <p:txBody>
          <a:bodyPr/>
          <a:lstStyle/>
          <a:p>
            <a:endParaRPr lang="ja-JP" altLang="en-US" sz="933"/>
          </a:p>
        </p:txBody>
      </p:sp>
      <p:sp>
        <p:nvSpPr>
          <p:cNvPr id="29" name="AutoShape 29"/>
          <p:cNvSpPr/>
          <p:nvPr/>
        </p:nvSpPr>
        <p:spPr>
          <a:xfrm>
            <a:off x="5775725" y="3429000"/>
            <a:ext cx="914400" cy="1650987"/>
          </a:xfrm>
          <a:prstGeom prst="line">
            <a:avLst/>
          </a:prstGeom>
          <a:ln w="38100" cap="flat">
            <a:solidFill>
              <a:srgbClr val="718BAB">
                <a:alpha val="49804"/>
              </a:srgbClr>
            </a:solidFill>
            <a:prstDash val="solid"/>
            <a:headEnd type="diamond" w="lg" len="lg"/>
            <a:tailEnd type="diamond" w="lg" len="lg"/>
          </a:ln>
        </p:spPr>
        <p:txBody>
          <a:bodyPr/>
          <a:lstStyle/>
          <a:p>
            <a:endParaRPr lang="ja-JP" altLang="en-US" sz="933"/>
          </a:p>
        </p:txBody>
      </p:sp>
      <p:sp>
        <p:nvSpPr>
          <p:cNvPr id="30" name="AutoShape 30"/>
          <p:cNvSpPr/>
          <p:nvPr/>
        </p:nvSpPr>
        <p:spPr>
          <a:xfrm>
            <a:off x="5775725" y="3429000"/>
            <a:ext cx="914400" cy="0"/>
          </a:xfrm>
          <a:prstGeom prst="line">
            <a:avLst/>
          </a:prstGeom>
          <a:ln w="38100" cap="flat">
            <a:solidFill>
              <a:srgbClr val="718BAB">
                <a:alpha val="49804"/>
              </a:srgbClr>
            </a:solidFill>
            <a:prstDash val="solid"/>
            <a:headEnd type="diamond" w="lg" len="lg"/>
            <a:tailEnd type="diamond" w="lg" len="lg"/>
          </a:ln>
        </p:spPr>
        <p:txBody>
          <a:bodyPr/>
          <a:lstStyle/>
          <a:p>
            <a:endParaRPr lang="ja-JP" altLang="en-US" sz="933"/>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B3F6-B70B-D6D2-87F8-B564651729CC}"/>
              </a:ext>
            </a:extLst>
          </p:cNvPr>
          <p:cNvSpPr>
            <a:spLocks noGrp="1"/>
          </p:cNvSpPr>
          <p:nvPr>
            <p:ph type="title"/>
          </p:nvPr>
        </p:nvSpPr>
        <p:spPr>
          <a:xfrm>
            <a:off x="143375" y="388699"/>
            <a:ext cx="5521709" cy="1087499"/>
          </a:xfrm>
        </p:spPr>
        <p:txBody>
          <a:bodyPr/>
          <a:lstStyle/>
          <a:p>
            <a:r>
              <a:rPr lang="en-US" altLang="ja-JP"/>
              <a:t>Data Source</a:t>
            </a:r>
            <a:endParaRPr lang="ja-JP" altLang="en-US"/>
          </a:p>
        </p:txBody>
      </p:sp>
      <p:pic>
        <p:nvPicPr>
          <p:cNvPr id="10" name="Picture Placeholder 9" descr="A computer screen with icons flying out of it&#10;&#10;AI-generated content may be incorrect.">
            <a:extLst>
              <a:ext uri="{FF2B5EF4-FFF2-40B4-BE49-F238E27FC236}">
                <a16:creationId xmlns:a16="http://schemas.microsoft.com/office/drawing/2014/main" id="{12F120AA-8F6E-8942-38B3-597A7FBFFF3B}"/>
              </a:ext>
            </a:extLst>
          </p:cNvPr>
          <p:cNvPicPr>
            <a:picLocks noGrp="1" noChangeAspect="1"/>
          </p:cNvPicPr>
          <p:nvPr>
            <p:ph type="pic" idx="3"/>
          </p:nvPr>
        </p:nvPicPr>
        <p:blipFill>
          <a:blip r:embed="rId2"/>
          <a:srcRect l="20000" r="20000"/>
          <a:stretch>
            <a:fillRect/>
          </a:stretch>
        </p:blipFill>
        <p:spPr>
          <a:xfrm>
            <a:off x="9000586" y="1268148"/>
            <a:ext cx="2744724" cy="2440468"/>
          </a:xfrm>
        </p:spPr>
      </p:pic>
      <p:pic>
        <p:nvPicPr>
          <p:cNvPr id="8" name="Picture Placeholder 7" descr="A cartoon of a person with a red headband&#10;&#10;AI-generated content may be incorrect.">
            <a:extLst>
              <a:ext uri="{FF2B5EF4-FFF2-40B4-BE49-F238E27FC236}">
                <a16:creationId xmlns:a16="http://schemas.microsoft.com/office/drawing/2014/main" id="{0895A25D-4CD0-028E-C1A3-22023F677FB1}"/>
              </a:ext>
            </a:extLst>
          </p:cNvPr>
          <p:cNvPicPr>
            <a:picLocks noGrp="1" noChangeAspect="1"/>
          </p:cNvPicPr>
          <p:nvPr>
            <p:ph type="pic" idx="2"/>
          </p:nvPr>
        </p:nvPicPr>
        <p:blipFill>
          <a:blip r:embed="rId3"/>
          <a:srcRect/>
          <a:stretch>
            <a:fillRect/>
          </a:stretch>
        </p:blipFill>
        <p:spPr>
          <a:xfrm>
            <a:off x="4646951" y="1265499"/>
            <a:ext cx="2929843" cy="2440468"/>
          </a:xfrm>
        </p:spPr>
      </p:pic>
      <p:sp>
        <p:nvSpPr>
          <p:cNvPr id="5" name="Title 1">
            <a:extLst>
              <a:ext uri="{FF2B5EF4-FFF2-40B4-BE49-F238E27FC236}">
                <a16:creationId xmlns:a16="http://schemas.microsoft.com/office/drawing/2014/main" id="{0EF9278D-324B-9633-B7DF-0A7EA5C8CD81}"/>
              </a:ext>
            </a:extLst>
          </p:cNvPr>
          <p:cNvSpPr txBox="1">
            <a:spLocks/>
          </p:cNvSpPr>
          <p:nvPr/>
        </p:nvSpPr>
        <p:spPr>
          <a:xfrm>
            <a:off x="143375" y="1975757"/>
            <a:ext cx="3876832" cy="3445329"/>
          </a:xfrm>
          <a:prstGeom prst="rect">
            <a:avLst/>
          </a:prstGeom>
          <a:noFill/>
          <a:ln>
            <a:noFill/>
          </a:ln>
        </p:spPr>
        <p:txBody>
          <a:bodyPr spcFirstLastPara="1" wrap="square" lIns="91425" tIns="45700" rIns="91425" bIns="45700" anchor="ctr" anchorCtr="0">
            <a:normAutofit fontScale="55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4400"/>
              <a:buFont typeface="Montserrat"/>
              <a:buNone/>
              <a:defRPr sz="44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r>
              <a:rPr lang="en-US" altLang="ja-JP" i="1"/>
              <a:t>Data diambil dari situs airbnb Bukit Vista Listing dengan 112 baris data yang tersebar diberbagai lokasi seperti: bingin,jimbaran,uluwatu,perenan,sideman,nusa dua dan berbagai tempat yang termasuk dalam listing bukit vista.</a:t>
            </a:r>
            <a:endParaRPr lang="ja-JP" altLang="en-US" i="1"/>
          </a:p>
        </p:txBody>
      </p:sp>
      <p:pic>
        <p:nvPicPr>
          <p:cNvPr id="11" name="Picture Placeholder 7">
            <a:extLst>
              <a:ext uri="{FF2B5EF4-FFF2-40B4-BE49-F238E27FC236}">
                <a16:creationId xmlns:a16="http://schemas.microsoft.com/office/drawing/2014/main" id="{A6BB72F6-BCBE-D5B7-4912-2847F760FBCE}"/>
              </a:ext>
            </a:extLst>
          </p:cNvPr>
          <p:cNvPicPr>
            <a:picLocks noChangeAspect="1"/>
          </p:cNvPicPr>
          <p:nvPr/>
        </p:nvPicPr>
        <p:blipFill>
          <a:blip r:embed="rId4"/>
          <a:srcRect/>
          <a:stretch/>
        </p:blipFill>
        <p:spPr>
          <a:xfrm>
            <a:off x="6310859" y="4368368"/>
            <a:ext cx="3042183" cy="1710619"/>
          </a:xfrm>
          <a:prstGeom prst="rect">
            <a:avLst/>
          </a:prstGeom>
          <a:noFill/>
          <a:ln>
            <a:noFill/>
          </a:ln>
        </p:spPr>
      </p:pic>
      <p:cxnSp>
        <p:nvCxnSpPr>
          <p:cNvPr id="14" name="Connector: Elbow 13">
            <a:extLst>
              <a:ext uri="{FF2B5EF4-FFF2-40B4-BE49-F238E27FC236}">
                <a16:creationId xmlns:a16="http://schemas.microsoft.com/office/drawing/2014/main" id="{1AA13B37-6910-C663-3DBE-7DBDD6E96AD9}"/>
              </a:ext>
            </a:extLst>
          </p:cNvPr>
          <p:cNvCxnSpPr>
            <a:cxnSpLocks/>
            <a:stCxn id="10" idx="2"/>
            <a:endCxn id="11" idx="3"/>
          </p:cNvCxnSpPr>
          <p:nvPr/>
        </p:nvCxnSpPr>
        <p:spPr>
          <a:xfrm rot="5400000">
            <a:off x="9105464" y="3956194"/>
            <a:ext cx="1515062" cy="1019906"/>
          </a:xfrm>
          <a:prstGeom prst="bentConnector2">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79D79452-42CD-5352-3DDC-A460159770F9}"/>
              </a:ext>
            </a:extLst>
          </p:cNvPr>
          <p:cNvCxnSpPr>
            <a:cxnSpLocks/>
            <a:stCxn id="8" idx="3"/>
            <a:endCxn id="10" idx="1"/>
          </p:cNvCxnSpPr>
          <p:nvPr/>
        </p:nvCxnSpPr>
        <p:spPr>
          <a:xfrm>
            <a:off x="7576794" y="2485733"/>
            <a:ext cx="1423792" cy="2649"/>
          </a:xfrm>
          <a:prstGeom prst="bentConnector3">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853062"/>
      </p:ext>
    </p:extLst>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3137</TotalTime>
  <Words>2086</Words>
  <Application>Microsoft Office PowerPoint</Application>
  <PresentationFormat>Widescreen</PresentationFormat>
  <Paragraphs>259</Paragraphs>
  <Slides>26</Slides>
  <Notes>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26</vt:i4>
      </vt:variant>
    </vt:vector>
  </HeadingPairs>
  <TitlesOfParts>
    <vt:vector size="43" baseType="lpstr">
      <vt:lpstr>Montserrat</vt:lpstr>
      <vt:lpstr>Times New Roman</vt:lpstr>
      <vt:lpstr>Arial</vt:lpstr>
      <vt:lpstr>Telegraf</vt:lpstr>
      <vt:lpstr>Inter</vt:lpstr>
      <vt:lpstr>Inter Bold</vt:lpstr>
      <vt:lpstr>Poppins</vt:lpstr>
      <vt:lpstr>Canva Sans</vt:lpstr>
      <vt:lpstr>Poppins Bold</vt:lpstr>
      <vt:lpstr>Helios Bold</vt:lpstr>
      <vt:lpstr>Klein Bold</vt:lpstr>
      <vt:lpstr>Calibri</vt:lpstr>
      <vt:lpstr>Inter Semi-Bold</vt:lpstr>
      <vt:lpstr>Roboto</vt:lpstr>
      <vt:lpstr>Helios</vt:lpstr>
      <vt:lpstr>Canva Sans Bold</vt:lpstr>
      <vt:lpstr>Office Theme</vt:lpstr>
      <vt:lpstr>Intern Program Bukit Vista</vt:lpstr>
      <vt:lpstr>PowerPoint Presentation</vt:lpstr>
      <vt:lpstr>Education</vt:lpstr>
      <vt:lpstr>PowerPoint Presentation</vt:lpstr>
      <vt:lpstr>PowerPoint Presentation</vt:lpstr>
      <vt:lpstr>PowerPoint Presentation</vt:lpstr>
      <vt:lpstr>PowerPoint Presentation</vt:lpstr>
      <vt:lpstr>PowerPoint Presentation</vt:lpstr>
      <vt:lpstr>Data Source</vt:lpstr>
      <vt:lpstr>PowerPoint Presentation</vt:lpstr>
      <vt:lpstr>Data Preparation</vt:lpstr>
      <vt:lpstr>Duplicate Handling &amp; Missing Value Handling </vt:lpstr>
      <vt:lpstr>PowerPoint Presentation</vt:lpstr>
      <vt:lpstr>PowerPoint Presentation</vt:lpstr>
      <vt:lpstr>Exploratory Data Analysis (EDA)</vt:lpstr>
      <vt:lpstr>PowerPoint Presentation</vt:lpstr>
      <vt:lpstr>PowerPoint Presentation</vt:lpstr>
      <vt:lpstr>PowerPoint Presentation</vt:lpstr>
      <vt:lpstr>PowerPoint Presentation</vt:lpstr>
      <vt:lpstr>PowerPoint Presentation</vt:lpstr>
      <vt:lpstr>Data Split</vt:lpstr>
      <vt:lpstr>PowerPoint Presentation</vt:lpstr>
      <vt:lpstr>Random Forest</vt:lpstr>
      <vt:lpstr>Model XGBoost Regressor</vt:lpstr>
      <vt:lpstr>PowerPoint Presentation</vt:lpstr>
      <vt:lpstr>Let's Get in Touch!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Sri Supatmi</cp:lastModifiedBy>
  <cp:revision>18</cp:revision>
  <dcterms:modified xsi:type="dcterms:W3CDTF">2025-08-11T13:33:49Z</dcterms:modified>
</cp:coreProperties>
</file>